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02" r:id="rId2"/>
    <p:sldId id="649" r:id="rId3"/>
    <p:sldId id="677" r:id="rId4"/>
    <p:sldId id="608" r:id="rId5"/>
    <p:sldId id="646" r:id="rId6"/>
    <p:sldId id="391" r:id="rId7"/>
    <p:sldId id="637" r:id="rId8"/>
    <p:sldId id="680" r:id="rId9"/>
    <p:sldId id="681" r:id="rId10"/>
    <p:sldId id="679" r:id="rId11"/>
    <p:sldId id="67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F5E"/>
    <a:srgbClr val="FFFFFF"/>
    <a:srgbClr val="F18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60"/>
  </p:normalViewPr>
  <p:slideViewPr>
    <p:cSldViewPr snapToGrid="0">
      <p:cViewPr varScale="1">
        <p:scale>
          <a:sx n="114" d="100"/>
          <a:sy n="114" d="100"/>
        </p:scale>
        <p:origin x="162" y="114"/>
      </p:cViewPr>
      <p:guideLst/>
    </p:cSldViewPr>
  </p:slideViewPr>
  <p:notesTextViewPr>
    <p:cViewPr>
      <p:scale>
        <a:sx n="1" d="1"/>
        <a:sy n="1" d="1"/>
      </p:scale>
      <p:origin x="0" y="0"/>
    </p:cViewPr>
  </p:notesTextViewPr>
  <p:sorterViewPr>
    <p:cViewPr>
      <p:scale>
        <a:sx n="178" d="100"/>
        <a:sy n="178"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7CDA7-74A9-4C66-9980-8F59CE60DF73}" type="datetimeFigureOut">
              <a:rPr lang="fr-FR" smtClean="0"/>
              <a:t>04/12/2023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425A0-3229-4694-8458-4C8BABD11414}" type="slidenum">
              <a:rPr lang="fr-FR" smtClean="0"/>
              <a:t>‹N°›</a:t>
            </a:fld>
            <a:endParaRPr lang="fr-FR"/>
          </a:p>
        </p:txBody>
      </p:sp>
    </p:spTree>
    <p:extLst>
      <p:ext uri="{BB962C8B-B14F-4D97-AF65-F5344CB8AC3E}">
        <p14:creationId xmlns:p14="http://schemas.microsoft.com/office/powerpoint/2010/main" val="321795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dirty="0"/>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27068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dirty="0"/>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2706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19370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04012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sz="1200" dirty="0">
                <a:solidFill>
                  <a:srgbClr val="FF0000"/>
                </a:solidFill>
              </a:rPr>
              <a:t>Dans sa candidature :</a:t>
            </a:r>
          </a:p>
          <a:p>
            <a:pPr marL="0" indent="0" algn="just">
              <a:buNone/>
            </a:pPr>
            <a:r>
              <a:rPr lang="fr-FR" sz="1200" dirty="0">
                <a:solidFill>
                  <a:srgbClr val="FF0000"/>
                </a:solidFill>
              </a:rPr>
              <a:t>A la faveur du programme « Petites Villes de Demain » et du développement résilient porté par les acteurs locaux de cette dynamique, la commune souhaite développer un programme de logements dont la programmation serait participative et les principes constructifs à haute performance environnementale. Souhaitant être un partenaire solide facilitant l’émergence d’une ingénierie de conception raisonnée et adaptée au tissu économique local, la commune veut initier avec ce projet une dynamique de partenariat permettant d’illustrer les savoir-faire locaux et les accompagner dans leur montée en compétences en termes de construction résiliente. La commune doit également prendre en compte la faiblesse des surfaces constructibles disponibles et les évolutions des règles d'urbanisme qui s'annoncent encore plus restrictives (application du ZAN).</a:t>
            </a:r>
          </a:p>
          <a:p>
            <a:pPr marL="0" indent="0" algn="just">
              <a:buNone/>
            </a:pPr>
            <a:endParaRPr lang="fr-FR" sz="1200" dirty="0">
              <a:solidFill>
                <a:srgbClr val="FF0000"/>
              </a:solidFill>
            </a:endParaRPr>
          </a:p>
          <a:p>
            <a:pPr marL="0" indent="0" algn="just">
              <a:buNone/>
            </a:pPr>
            <a:r>
              <a:rPr lang="fr-FR" sz="1200" dirty="0">
                <a:solidFill>
                  <a:srgbClr val="FF0000"/>
                </a:solidFill>
              </a:rPr>
              <a:t>Réalisation d’une résidence intergénérationnelle THQE</a:t>
            </a:r>
          </a:p>
          <a:p>
            <a:pPr marL="0" indent="0" algn="just">
              <a:buNone/>
            </a:pPr>
            <a:endParaRPr lang="fr-FR" sz="1200" dirty="0">
              <a:solidFill>
                <a:srgbClr val="FF0000"/>
              </a:solidFill>
            </a:endParaRPr>
          </a:p>
          <a:p>
            <a:pPr marL="0" indent="0" algn="just">
              <a:buNone/>
            </a:pPr>
            <a:r>
              <a:rPr lang="fr-FR" sz="1200" dirty="0">
                <a:solidFill>
                  <a:srgbClr val="FF0000"/>
                </a:solidFill>
              </a:rPr>
              <a:t>Programmation du projet : Programmation mixte Si la programmation est mixte, préciser sa nature : Le projet se veut l’illustration de la politique du bien-vivre ensemble à Vézac et ambitionne le développement de surfaces mutualisées en RDC pour accueillir des activités de télétravail, d’apprentissages et de découvertes de manière conviviale et parfaite adéquation avec l’action sociale communale déjà très ancrée. Nature de l'opération : Construction neuve</a:t>
            </a:r>
          </a:p>
          <a:p>
            <a:pPr marL="0" indent="0" algn="just">
              <a:buNone/>
            </a:pPr>
            <a:endParaRPr lang="fr-FR" sz="1200" dirty="0">
              <a:solidFill>
                <a:srgbClr val="FF0000"/>
              </a:solidFill>
            </a:endParaRPr>
          </a:p>
          <a:p>
            <a:pPr marL="0" indent="0" algn="just">
              <a:buNone/>
            </a:pPr>
            <a:r>
              <a:rPr lang="fr-FR" sz="1200" dirty="0">
                <a:solidFill>
                  <a:srgbClr val="FF0000"/>
                </a:solidFill>
              </a:rPr>
              <a:t>Logements :</a:t>
            </a:r>
          </a:p>
          <a:p>
            <a:pPr marL="0" indent="0" algn="just">
              <a:buNone/>
            </a:pPr>
            <a:r>
              <a:rPr lang="fr-FR" sz="1200" b="0" i="0" u="none" strike="noStrike" kern="1200" baseline="0" dirty="0">
                <a:solidFill>
                  <a:schemeClr val="tx1"/>
                </a:solidFill>
                <a:latin typeface="+mn-lt"/>
                <a:ea typeface="+mn-ea"/>
                <a:cs typeface="+mn-cs"/>
              </a:rPr>
              <a:t>Personnes de plus de 65 ans, Personnes avec enfants/adolescents, Autres personnes</a:t>
            </a:r>
            <a:endParaRPr lang="fr-FR" sz="1200" dirty="0">
              <a:solidFill>
                <a:srgbClr val="FF0000"/>
              </a:solidFill>
            </a:endParaRPr>
          </a:p>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410922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Notes Joana : cette partie « Habitat inclusif, de quoi parle-t-on ? » fait doublon avec les slides 33 et 34 « Différentes formes d’habitats alternatifs pouvant répondre aux besoins identifiés »</a:t>
            </a:r>
          </a:p>
          <a:p>
            <a:r>
              <a:rPr lang="fr-FR" dirty="0"/>
              <a:t>Je pense qu’on devrait les assembler pour présenter les formes d’habitat alternatif et présenter l’habitat inclusif dans la partie 2 du diagnostic. </a:t>
            </a:r>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08348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88363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39710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93213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D17110B-0682-4268-BDB9-CE1F8329BECA}"/>
              </a:ext>
            </a:extLst>
          </p:cNvPr>
          <p:cNvSpPr>
            <a:spLocks noGrp="1"/>
          </p:cNvSpPr>
          <p:nvPr>
            <p:ph type="dt" idx="1"/>
          </p:nvPr>
        </p:nvSpPr>
        <p:spPr/>
        <p:txBody>
          <a:bodyPr/>
          <a:lstStyle/>
          <a:p>
            <a:fld id="{DD84D00B-6857-3540-9793-9836ACCDDCA7}" type="datetime1">
              <a:rPr lang="fr-FR" smtClean="0"/>
              <a:t>04/12/2023</a:t>
            </a:fld>
            <a:endParaRPr lang="fr-FR"/>
          </a:p>
        </p:txBody>
      </p:sp>
      <p:sp>
        <p:nvSpPr>
          <p:cNvPr id="6" name="Espace réservé du pied de page 5">
            <a:extLst>
              <a:ext uri="{FF2B5EF4-FFF2-40B4-BE49-F238E27FC236}">
                <a16:creationId xmlns:a16="http://schemas.microsoft.com/office/drawing/2014/main" id="{A283CB7B-8275-4ED1-AE93-5CB031F603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401337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436A9-1B28-48DD-8703-1BF97378C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8E2AC15-166D-4BA7-8D59-D9A3A91C9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898C2C5-5D61-4DCF-A560-EC7155932B39}"/>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83A00CA3-9336-4411-973B-B5F8DDC572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E423B9-12B0-41C6-AB90-F841AB3423B2}"/>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332858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DE956-1AE8-463F-B926-B11F5E7CF7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BA1F1C9-9AF2-45D3-AF16-B75BDC5A93C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98A935-2F8A-4D1C-B94C-3A85D50CA7EF}"/>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4E9FAC7E-7CE4-4D0B-904A-2DAD48A1F0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517421-6B50-4CE8-A94F-47D057ABCAF0}"/>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397002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1ACC74-6B21-4A0B-A887-A2BE15C04B4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867FC5-918E-421D-B6F6-F89367E3D5F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894842-7C4A-46D6-9A20-F49ED2837C78}"/>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6BBBEEB4-3C04-47EF-9CF8-A9225937E7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032322-E111-454F-B648-C9F0F65E7263}"/>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421303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1 col Soliha">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id="{DA6C9C3B-CFF4-413B-A3FE-A02E7C11C933}"/>
              </a:ext>
            </a:extLst>
          </p:cNvPr>
          <p:cNvSpPr>
            <a:spLocks noGrp="1"/>
          </p:cNvSpPr>
          <p:nvPr>
            <p:ph type="body" sz="quarter" idx="18"/>
          </p:nvPr>
        </p:nvSpPr>
        <p:spPr>
          <a:xfrm>
            <a:off x="8001000" y="1628775"/>
            <a:ext cx="3733800" cy="1952625"/>
          </a:xfrm>
          <a:prstGeom prst="rect">
            <a:avLst/>
          </a:prstGeom>
        </p:spPr>
        <p:txBody>
          <a:bodyPr/>
          <a:lstStyle>
            <a:lvl1pPr>
              <a:defRPr sz="3000" b="1">
                <a:solidFill>
                  <a:srgbClr val="D8D4C5"/>
                </a:solidFill>
              </a:defRPr>
            </a:lvl1pPr>
          </a:lstStyle>
          <a:p>
            <a:pPr lvl="0"/>
            <a:endParaRPr lang="fr-FR" dirty="0"/>
          </a:p>
        </p:txBody>
      </p:sp>
      <p:sp>
        <p:nvSpPr>
          <p:cNvPr id="3" name="Espace réservé du texte 2">
            <a:extLst>
              <a:ext uri="{FF2B5EF4-FFF2-40B4-BE49-F238E27FC236}">
                <a16:creationId xmlns:a16="http://schemas.microsoft.com/office/drawing/2014/main" id="{C5DDAC03-8605-EE45-8BBD-26C3D9967AF2}"/>
              </a:ext>
            </a:extLst>
          </p:cNvPr>
          <p:cNvSpPr>
            <a:spLocks noGrp="1"/>
          </p:cNvSpPr>
          <p:nvPr>
            <p:ph type="body" sz="quarter" idx="20" hasCustomPrompt="1"/>
          </p:nvPr>
        </p:nvSpPr>
        <p:spPr>
          <a:xfrm>
            <a:off x="609601" y="609600"/>
            <a:ext cx="5919787" cy="657225"/>
          </a:xfrm>
          <a:prstGeom prst="rect">
            <a:avLst/>
          </a:prstGeom>
        </p:spPr>
        <p:txBody>
          <a:bodyPr/>
          <a:lstStyle>
            <a:lvl1pPr>
              <a:defRPr lang="fr-FR" sz="2800" b="1" dirty="0">
                <a:solidFill>
                  <a:srgbClr val="00628A"/>
                </a:solidFill>
                <a:latin typeface="+mn-lt"/>
                <a:ea typeface="+mn-ea"/>
                <a:cs typeface="+mn-cs"/>
              </a:defRPr>
            </a:lvl1pPr>
          </a:lstStyle>
          <a:p>
            <a:pPr lvl="0"/>
            <a:r>
              <a:rPr lang="fr-FR" dirty="0"/>
              <a:t>Titre 2</a:t>
            </a:r>
          </a:p>
        </p:txBody>
      </p:sp>
      <p:sp>
        <p:nvSpPr>
          <p:cNvPr id="9" name="Espace réservé du texte 8">
            <a:extLst>
              <a:ext uri="{FF2B5EF4-FFF2-40B4-BE49-F238E27FC236}">
                <a16:creationId xmlns:a16="http://schemas.microsoft.com/office/drawing/2014/main" id="{7AA7C9FD-00F8-C44B-A75C-D8D1A864F273}"/>
              </a:ext>
            </a:extLst>
          </p:cNvPr>
          <p:cNvSpPr>
            <a:spLocks noGrp="1"/>
          </p:cNvSpPr>
          <p:nvPr>
            <p:ph type="body" sz="quarter" idx="21" hasCustomPrompt="1"/>
          </p:nvPr>
        </p:nvSpPr>
        <p:spPr>
          <a:xfrm>
            <a:off x="609601" y="1752601"/>
            <a:ext cx="6857999" cy="3809999"/>
          </a:xfrm>
          <a:prstGeom prst="rect">
            <a:avLst/>
          </a:prstGeom>
        </p:spPr>
        <p:txBody>
          <a:bodyPr numCol="1"/>
          <a:lstStyle>
            <a:lvl1pPr marL="285750" indent="-285750">
              <a:buClr>
                <a:srgbClr val="00628A"/>
              </a:buClr>
              <a:buFont typeface="Calibri" panose="020F0502020204030204" pitchFamily="34" charset="0"/>
              <a:buChar char="─"/>
              <a:defRPr sz="1800" baseline="0"/>
            </a:lvl1pPr>
            <a:lvl2pPr marL="446088" indent="-263525">
              <a:buClr>
                <a:srgbClr val="00628A"/>
              </a:buClr>
              <a:buFont typeface="Arial" panose="020B0604020202020204" pitchFamily="34" charset="0"/>
              <a:buChar char="•"/>
              <a:tabLst/>
              <a:defRPr baseline="0">
                <a:solidFill>
                  <a:srgbClr val="000000"/>
                </a:solidFill>
              </a:defRPr>
            </a:lvl2pPr>
            <a:lvl3pPr marL="1200150" indent="-285750">
              <a:buFont typeface="Arial" panose="020B0604020202020204" pitchFamily="34" charset="0"/>
              <a:buChar char="•"/>
              <a:defRPr/>
            </a:lvl3pPr>
            <a:lvl4pPr>
              <a:buFontTx/>
              <a:buNone/>
              <a:defRPr/>
            </a:lvl4pPr>
            <a:lvl5pPr>
              <a:buFontTx/>
              <a:buNone/>
              <a:defRPr/>
            </a:lvl5pPr>
          </a:lstStyle>
          <a:p>
            <a:pPr lvl="0"/>
            <a:r>
              <a:rPr lang="fr-FR" dirty="0"/>
              <a:t>Tiret 1</a:t>
            </a:r>
          </a:p>
          <a:p>
            <a:pPr lvl="1"/>
            <a:r>
              <a:rPr lang="fr-FR" dirty="0"/>
              <a:t>Tiret 2</a:t>
            </a:r>
          </a:p>
          <a:p>
            <a:pPr lvl="2"/>
            <a:r>
              <a:rPr lang="fr-FR" dirty="0"/>
              <a:t>Tiret 3</a:t>
            </a:r>
          </a:p>
        </p:txBody>
      </p:sp>
      <p:pic>
        <p:nvPicPr>
          <p:cNvPr id="7" name="Image 6">
            <a:extLst>
              <a:ext uri="{FF2B5EF4-FFF2-40B4-BE49-F238E27FC236}">
                <a16:creationId xmlns:a16="http://schemas.microsoft.com/office/drawing/2014/main" id="{55E96385-F7AB-C447-832B-07AA7DAEB1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7165" y="5686429"/>
            <a:ext cx="1878709" cy="866771"/>
          </a:xfrm>
          <a:prstGeom prst="rect">
            <a:avLst/>
          </a:prstGeom>
        </p:spPr>
      </p:pic>
    </p:spTree>
    <p:extLst>
      <p:ext uri="{BB962C8B-B14F-4D97-AF65-F5344CB8AC3E}">
        <p14:creationId xmlns:p14="http://schemas.microsoft.com/office/powerpoint/2010/main" val="324287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2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EE036-0070-4382-B88E-837E6006A8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0C8CE53-4469-40C3-9D88-0D02024B3A4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F45229-731A-42F6-8EA6-E40FCE5B7863}"/>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9C1E2691-21C0-4686-909D-D1367299B0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5D509F-47D2-43B2-B1D4-1595023FA93A}"/>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207822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8E02F-1E60-4F21-85B4-526869F76D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C5ED078-3508-4B66-8D31-0DEA279B3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6F89679-0A0A-4EB1-B724-C1B9FE60438C}"/>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D6671231-A049-4820-91B7-B3C2DF2B8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634B21-E1B1-426F-A535-392D849C0B28}"/>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32533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4BE36-FA97-4BEA-B611-FEDD89E667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1A43DB-66F3-4442-9626-0C10F02E91E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79BDE9-A1CD-46A9-92D9-A23575763CA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79C47F-86FD-4DD0-A532-71291039036A}"/>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6" name="Espace réservé du pied de page 5">
            <a:extLst>
              <a:ext uri="{FF2B5EF4-FFF2-40B4-BE49-F238E27FC236}">
                <a16:creationId xmlns:a16="http://schemas.microsoft.com/office/drawing/2014/main" id="{01E28891-2E6C-4E76-86BE-0AE882EB82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324265-81E4-4A77-B3CF-AFE9D48814C3}"/>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107965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2939F-BAEA-42C8-B53F-EC20C4E641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52F07D2-4BD1-4E44-B4EF-4ABBD3FCC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4C62C9F-9F6D-4256-ABAF-DB5DFE0AB25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899960-071D-452F-B484-C061C9166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5BE99B8-2FD0-48DB-B077-FA7B2D30652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6F7996E-992D-42A3-99D1-D152A472AB41}"/>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8" name="Espace réservé du pied de page 7">
            <a:extLst>
              <a:ext uri="{FF2B5EF4-FFF2-40B4-BE49-F238E27FC236}">
                <a16:creationId xmlns:a16="http://schemas.microsoft.com/office/drawing/2014/main" id="{ACE84E84-6C42-4266-9DA2-96B0EFCE45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01B1C6-90C7-4FAF-9EE8-398326366096}"/>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181955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49E5F-176D-4205-B4B3-87ECE4C49E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716312-7150-40E6-AAC2-F1A369BD6425}"/>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4" name="Espace réservé du pied de page 3">
            <a:extLst>
              <a:ext uri="{FF2B5EF4-FFF2-40B4-BE49-F238E27FC236}">
                <a16:creationId xmlns:a16="http://schemas.microsoft.com/office/drawing/2014/main" id="{84BACB09-147D-42DB-A3CE-531C1C997F6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D0DEBFE-AD09-4B7B-8F9B-8E70FFE5B7D5}"/>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174178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BF2E55-BD3C-464A-8813-F1749600E7D4}"/>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3" name="Espace réservé du pied de page 2">
            <a:extLst>
              <a:ext uri="{FF2B5EF4-FFF2-40B4-BE49-F238E27FC236}">
                <a16:creationId xmlns:a16="http://schemas.microsoft.com/office/drawing/2014/main" id="{35E14D82-2024-4C0C-ACB2-00694C3B8E8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BAB275F-03B6-4EFE-8959-B6CB906BE4B5}"/>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4003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272C7-F1DA-47B4-B500-8643D6B0E1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4502E6-2349-4C3C-8EB2-BF8ABD1D2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01D46C-C8BC-4887-B0A7-E009AD2F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7BAD5C5-F0C5-4E35-82DF-F5C3CC81D833}"/>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6" name="Espace réservé du pied de page 5">
            <a:extLst>
              <a:ext uri="{FF2B5EF4-FFF2-40B4-BE49-F238E27FC236}">
                <a16:creationId xmlns:a16="http://schemas.microsoft.com/office/drawing/2014/main" id="{FD97D3DE-6B7C-434E-B6DF-6D9633E751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968CBD-ED5F-454F-9E7F-53AAD4BF724A}"/>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362396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4DD3B-74B4-469E-B715-3B145D76615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E60CB4-5B54-4F8D-8D5A-868BFF5B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637C562-771E-4B8D-AEB0-C05DB2F90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548FC24-AD96-4036-A7E1-3E7B6CA25B5E}"/>
              </a:ext>
            </a:extLst>
          </p:cNvPr>
          <p:cNvSpPr>
            <a:spLocks noGrp="1"/>
          </p:cNvSpPr>
          <p:nvPr>
            <p:ph type="dt" sz="half" idx="10"/>
          </p:nvPr>
        </p:nvSpPr>
        <p:spPr/>
        <p:txBody>
          <a:bodyPr/>
          <a:lstStyle/>
          <a:p>
            <a:fld id="{25869871-2648-4402-A085-68EF8215F654}" type="datetimeFigureOut">
              <a:rPr lang="fr-FR" smtClean="0"/>
              <a:t>04/12/2023</a:t>
            </a:fld>
            <a:endParaRPr lang="fr-FR"/>
          </a:p>
        </p:txBody>
      </p:sp>
      <p:sp>
        <p:nvSpPr>
          <p:cNvPr id="6" name="Espace réservé du pied de page 5">
            <a:extLst>
              <a:ext uri="{FF2B5EF4-FFF2-40B4-BE49-F238E27FC236}">
                <a16:creationId xmlns:a16="http://schemas.microsoft.com/office/drawing/2014/main" id="{00D3CF52-61C8-4372-8DBB-C0E12C399D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7849BD-E158-4D6B-A6F1-38A3864F63B3}"/>
              </a:ext>
            </a:extLst>
          </p:cNvPr>
          <p:cNvSpPr>
            <a:spLocks noGrp="1"/>
          </p:cNvSpPr>
          <p:nvPr>
            <p:ph type="sldNum" sz="quarter" idx="12"/>
          </p:nvPr>
        </p:nvSpPr>
        <p:spPr/>
        <p:txBody>
          <a:bodyPr/>
          <a:lstStyle/>
          <a:p>
            <a:fld id="{FF4D2F73-7602-43F1-A992-799E5AE00080}" type="slidenum">
              <a:rPr lang="fr-FR" smtClean="0"/>
              <a:t>‹N°›</a:t>
            </a:fld>
            <a:endParaRPr lang="fr-FR"/>
          </a:p>
        </p:txBody>
      </p:sp>
    </p:spTree>
    <p:extLst>
      <p:ext uri="{BB962C8B-B14F-4D97-AF65-F5344CB8AC3E}">
        <p14:creationId xmlns:p14="http://schemas.microsoft.com/office/powerpoint/2010/main" val="257262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91D318-0FCF-4869-8274-3E55D41F2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C8E3762-4BF5-4597-8DFE-6171C8022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D7C46A-B267-4624-B105-C5688227A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69871-2648-4402-A085-68EF8215F654}" type="datetimeFigureOut">
              <a:rPr lang="fr-FR" smtClean="0"/>
              <a:t>04/12/2023</a:t>
            </a:fld>
            <a:endParaRPr lang="fr-FR"/>
          </a:p>
        </p:txBody>
      </p:sp>
      <p:sp>
        <p:nvSpPr>
          <p:cNvPr id="5" name="Espace réservé du pied de page 4">
            <a:extLst>
              <a:ext uri="{FF2B5EF4-FFF2-40B4-BE49-F238E27FC236}">
                <a16:creationId xmlns:a16="http://schemas.microsoft.com/office/drawing/2014/main" id="{197DC17E-18AB-4F82-93AF-28275D63F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C358E5C-E959-4F52-8ECB-66F3D6CCE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D2F73-7602-43F1-A992-799E5AE00080}" type="slidenum">
              <a:rPr lang="fr-FR" smtClean="0"/>
              <a:t>‹N°›</a:t>
            </a:fld>
            <a:endParaRPr lang="fr-FR"/>
          </a:p>
        </p:txBody>
      </p:sp>
    </p:spTree>
    <p:extLst>
      <p:ext uri="{BB962C8B-B14F-4D97-AF65-F5344CB8AC3E}">
        <p14:creationId xmlns:p14="http://schemas.microsoft.com/office/powerpoint/2010/main" val="296664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492238-5FE5-45A3-853C-1F54518AF348}"/>
              </a:ext>
            </a:extLst>
          </p:cNvPr>
          <p:cNvPicPr>
            <a:picLocks noChangeAspect="1"/>
          </p:cNvPicPr>
          <p:nvPr/>
        </p:nvPicPr>
        <p:blipFill>
          <a:blip r:embed="rId3"/>
          <a:stretch>
            <a:fillRect/>
          </a:stretch>
        </p:blipFill>
        <p:spPr>
          <a:xfrm>
            <a:off x="9307898" y="483385"/>
            <a:ext cx="2730384" cy="1065933"/>
          </a:xfrm>
          <a:prstGeom prst="rect">
            <a:avLst/>
          </a:prstGeom>
        </p:spPr>
      </p:pic>
      <p:sp>
        <p:nvSpPr>
          <p:cNvPr id="26" name="Espace réservé du texte 2">
            <a:extLst>
              <a:ext uri="{FF2B5EF4-FFF2-40B4-BE49-F238E27FC236}">
                <a16:creationId xmlns:a16="http://schemas.microsoft.com/office/drawing/2014/main" id="{A13AAE4F-ABC4-4331-BC5E-A7F0E66DF4FD}"/>
              </a:ext>
            </a:extLst>
          </p:cNvPr>
          <p:cNvSpPr txBox="1">
            <a:spLocks/>
          </p:cNvSpPr>
          <p:nvPr/>
        </p:nvSpPr>
        <p:spPr>
          <a:xfrm>
            <a:off x="5951984" y="3212976"/>
            <a:ext cx="5400599" cy="1089410"/>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sz="3200" b="0" kern="0" spc="-15" dirty="0">
                <a:solidFill>
                  <a:srgbClr val="000000"/>
                </a:solidFill>
              </a:rPr>
              <a:t>Commune de Vézac</a:t>
            </a:r>
            <a:endParaRPr lang="it-IT" sz="3200" b="0" kern="0" dirty="0">
              <a:solidFill>
                <a:srgbClr val="000000"/>
              </a:solidFill>
            </a:endParaRPr>
          </a:p>
          <a:p>
            <a:endParaRPr lang="it-IT" sz="3200" b="0" kern="0" dirty="0">
              <a:solidFill>
                <a:srgbClr val="000000"/>
              </a:solidFill>
            </a:endParaRPr>
          </a:p>
        </p:txBody>
      </p:sp>
      <p:sp>
        <p:nvSpPr>
          <p:cNvPr id="25" name="Espace réservé du texte 2">
            <a:extLst>
              <a:ext uri="{FF2B5EF4-FFF2-40B4-BE49-F238E27FC236}">
                <a16:creationId xmlns:a16="http://schemas.microsoft.com/office/drawing/2014/main" id="{420E125C-F713-4769-B2E6-172E8879DF70}"/>
              </a:ext>
            </a:extLst>
          </p:cNvPr>
          <p:cNvSpPr txBox="1">
            <a:spLocks/>
          </p:cNvSpPr>
          <p:nvPr/>
        </p:nvSpPr>
        <p:spPr>
          <a:xfrm>
            <a:off x="5920434" y="2221041"/>
            <a:ext cx="5132294" cy="1649297"/>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spc="-15" dirty="0">
                <a:solidFill>
                  <a:srgbClr val="000000"/>
                </a:solidFill>
              </a:rPr>
              <a:t>ÉTUDE D’OPPORTUNITÉ D’UN HABITAT INCLUSIF À VÉZAC</a:t>
            </a:r>
          </a:p>
          <a:p>
            <a:endParaRPr lang="it-IT" kern="0" dirty="0">
              <a:solidFill>
                <a:srgbClr val="000000"/>
              </a:solidFill>
            </a:endParaRPr>
          </a:p>
        </p:txBody>
      </p:sp>
      <p:sp>
        <p:nvSpPr>
          <p:cNvPr id="18" name="Espace réservé du texte 2">
            <a:extLst>
              <a:ext uri="{FF2B5EF4-FFF2-40B4-BE49-F238E27FC236}">
                <a16:creationId xmlns:a16="http://schemas.microsoft.com/office/drawing/2014/main" id="{0160D8ED-F8FE-41A6-A67F-EFDBDC249A52}"/>
              </a:ext>
            </a:extLst>
          </p:cNvPr>
          <p:cNvSpPr txBox="1">
            <a:spLocks/>
          </p:cNvSpPr>
          <p:nvPr/>
        </p:nvSpPr>
        <p:spPr>
          <a:xfrm>
            <a:off x="9552384" y="188640"/>
            <a:ext cx="2461372" cy="360040"/>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sz="1400" b="0" kern="0" spc="-15" dirty="0">
                <a:solidFill>
                  <a:srgbClr val="000000"/>
                </a:solidFill>
              </a:rPr>
              <a:t>Une mission financée par</a:t>
            </a:r>
            <a:endParaRPr lang="it-IT" sz="1400" b="0" kern="0" dirty="0">
              <a:solidFill>
                <a:srgbClr val="000000"/>
              </a:solidFill>
            </a:endParaRPr>
          </a:p>
          <a:p>
            <a:endParaRPr lang="it-IT" sz="1400" b="0" kern="0" dirty="0">
              <a:solidFill>
                <a:srgbClr val="000000"/>
              </a:solidFill>
            </a:endParaRPr>
          </a:p>
        </p:txBody>
      </p:sp>
      <p:sp>
        <p:nvSpPr>
          <p:cNvPr id="3" name="Rectangle 2">
            <a:extLst>
              <a:ext uri="{FF2B5EF4-FFF2-40B4-BE49-F238E27FC236}">
                <a16:creationId xmlns:a16="http://schemas.microsoft.com/office/drawing/2014/main" id="{CA22FA92-8F8E-476E-B36C-3F3EDC3E6862}"/>
              </a:ext>
            </a:extLst>
          </p:cNvPr>
          <p:cNvSpPr/>
          <p:nvPr/>
        </p:nvSpPr>
        <p:spPr>
          <a:xfrm>
            <a:off x="9451914" y="123345"/>
            <a:ext cx="2639616" cy="1425973"/>
          </a:xfrm>
          <a:prstGeom prst="rect">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A1B165DB-7BB5-4261-ACC5-C9497F86B5DF}"/>
              </a:ext>
            </a:extLst>
          </p:cNvPr>
          <p:cNvPicPr>
            <a:picLocks noChangeAspect="1"/>
          </p:cNvPicPr>
          <p:nvPr/>
        </p:nvPicPr>
        <p:blipFill>
          <a:blip r:embed="rId4"/>
          <a:stretch>
            <a:fillRect/>
          </a:stretch>
        </p:blipFill>
        <p:spPr>
          <a:xfrm>
            <a:off x="5790245" y="188640"/>
            <a:ext cx="2534022" cy="979054"/>
          </a:xfrm>
          <a:prstGeom prst="rect">
            <a:avLst/>
          </a:prstGeom>
        </p:spPr>
      </p:pic>
      <p:pic>
        <p:nvPicPr>
          <p:cNvPr id="9" name="Image 8">
            <a:extLst>
              <a:ext uri="{FF2B5EF4-FFF2-40B4-BE49-F238E27FC236}">
                <a16:creationId xmlns:a16="http://schemas.microsoft.com/office/drawing/2014/main" id="{0CADEEC4-35F0-48C9-9455-32860F0C07E8}"/>
              </a:ext>
            </a:extLst>
          </p:cNvPr>
          <p:cNvPicPr>
            <a:picLocks noChangeAspect="1"/>
          </p:cNvPicPr>
          <p:nvPr/>
        </p:nvPicPr>
        <p:blipFill rotWithShape="1">
          <a:blip r:embed="rId5"/>
          <a:srcRect l="17037" t="1106" r="3381"/>
          <a:stretch/>
        </p:blipFill>
        <p:spPr>
          <a:xfrm>
            <a:off x="-26643" y="0"/>
            <a:ext cx="5716418" cy="6858000"/>
          </a:xfrm>
          <a:prstGeom prst="rect">
            <a:avLst/>
          </a:prstGeom>
        </p:spPr>
      </p:pic>
    </p:spTree>
    <p:extLst>
      <p:ext uri="{BB962C8B-B14F-4D97-AF65-F5344CB8AC3E}">
        <p14:creationId xmlns:p14="http://schemas.microsoft.com/office/powerpoint/2010/main" val="92390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a:extLst>
              <a:ext uri="{FF2B5EF4-FFF2-40B4-BE49-F238E27FC236}">
                <a16:creationId xmlns:a16="http://schemas.microsoft.com/office/drawing/2014/main" id="{DC52523E-F5DE-4451-BEA2-3B78F12BECE7}"/>
              </a:ext>
            </a:extLst>
          </p:cNvPr>
          <p:cNvPicPr>
            <a:picLocks noChangeAspect="1"/>
          </p:cNvPicPr>
          <p:nvPr/>
        </p:nvPicPr>
        <p:blipFill>
          <a:blip r:embed="rId3"/>
          <a:stretch>
            <a:fillRect/>
          </a:stretch>
        </p:blipFill>
        <p:spPr>
          <a:xfrm>
            <a:off x="7619975" y="1295271"/>
            <a:ext cx="4484783" cy="2423412"/>
          </a:xfrm>
          <a:prstGeom prst="rect">
            <a:avLst/>
          </a:prstGeom>
        </p:spPr>
      </p:pic>
      <p:pic>
        <p:nvPicPr>
          <p:cNvPr id="6" name="Image 5">
            <a:extLst>
              <a:ext uri="{FF2B5EF4-FFF2-40B4-BE49-F238E27FC236}">
                <a16:creationId xmlns:a16="http://schemas.microsoft.com/office/drawing/2014/main" id="{DC8ECC6F-B321-4983-8AFD-79D5B6BA371C}"/>
              </a:ext>
            </a:extLst>
          </p:cNvPr>
          <p:cNvPicPr>
            <a:picLocks noChangeAspect="1"/>
          </p:cNvPicPr>
          <p:nvPr/>
        </p:nvPicPr>
        <p:blipFill>
          <a:blip r:embed="rId4"/>
          <a:stretch>
            <a:fillRect/>
          </a:stretch>
        </p:blipFill>
        <p:spPr>
          <a:xfrm>
            <a:off x="6926667" y="2230606"/>
            <a:ext cx="4484783" cy="2470930"/>
          </a:xfrm>
          <a:prstGeom prst="rect">
            <a:avLst/>
          </a:prstGeom>
          <a:solidFill>
            <a:schemeClr val="bg1"/>
          </a:solidFill>
        </p:spPr>
      </p:pic>
      <p:sp>
        <p:nvSpPr>
          <p:cNvPr id="5" name="Rectangle 4">
            <a:extLst>
              <a:ext uri="{FF2B5EF4-FFF2-40B4-BE49-F238E27FC236}">
                <a16:creationId xmlns:a16="http://schemas.microsoft.com/office/drawing/2014/main" id="{550E0FF8-6E9D-4DF9-9E29-3722CE18D02C}"/>
              </a:ext>
            </a:extLst>
          </p:cNvPr>
          <p:cNvSpPr/>
          <p:nvPr/>
        </p:nvSpPr>
        <p:spPr>
          <a:xfrm>
            <a:off x="9416498" y="5447358"/>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2">
            <a:extLst>
              <a:ext uri="{FF2B5EF4-FFF2-40B4-BE49-F238E27FC236}">
                <a16:creationId xmlns:a16="http://schemas.microsoft.com/office/drawing/2014/main" id="{DA618051-9031-43CE-A8DA-E9646C293839}"/>
              </a:ext>
            </a:extLst>
          </p:cNvPr>
          <p:cNvSpPr txBox="1">
            <a:spLocks/>
          </p:cNvSpPr>
          <p:nvPr/>
        </p:nvSpPr>
        <p:spPr>
          <a:xfrm>
            <a:off x="609601" y="609600"/>
            <a:ext cx="8870775"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t>LES GRANDES ÉTAPES DE L’ÉTUDE</a:t>
            </a:r>
          </a:p>
          <a:p>
            <a:r>
              <a:rPr lang="fr-FR" sz="1800" b="0" kern="0" dirty="0"/>
              <a:t>La feuille de route</a:t>
            </a:r>
          </a:p>
          <a:p>
            <a:endParaRPr lang="fr-FR" kern="0" dirty="0"/>
          </a:p>
        </p:txBody>
      </p:sp>
      <p:sp>
        <p:nvSpPr>
          <p:cNvPr id="13" name="Espace réservé du texte 3">
            <a:extLst>
              <a:ext uri="{FF2B5EF4-FFF2-40B4-BE49-F238E27FC236}">
                <a16:creationId xmlns:a16="http://schemas.microsoft.com/office/drawing/2014/main" id="{45DFE9FA-BD40-4573-A71C-366FE586CE2B}"/>
              </a:ext>
            </a:extLst>
          </p:cNvPr>
          <p:cNvSpPr txBox="1">
            <a:spLocks/>
          </p:cNvSpPr>
          <p:nvPr/>
        </p:nvSpPr>
        <p:spPr>
          <a:xfrm>
            <a:off x="609600" y="1994477"/>
            <a:ext cx="4655735" cy="40961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fr-FR" sz="1600" b="1" dirty="0">
                <a:solidFill>
                  <a:srgbClr val="EE6F5E"/>
                </a:solidFill>
                <a:ea typeface="Nunito"/>
                <a:cs typeface="Nunito"/>
                <a:sym typeface="Nunito"/>
              </a:rPr>
              <a:t>A la fin de la mission ANCT, une feuille de route sera transmise à la commune pour poursuivre la démarche de mise en place du projet :</a:t>
            </a:r>
            <a:endParaRPr lang="fr-FR" sz="1600" b="1" kern="0" spc="-5" dirty="0">
              <a:solidFill>
                <a:srgbClr val="EE6F5E"/>
              </a:solidFill>
              <a:cs typeface="Calibri"/>
            </a:endParaRPr>
          </a:p>
          <a:p>
            <a:pPr marL="0" indent="0">
              <a:buFont typeface="Calibri" panose="020F0502020204030204" pitchFamily="34" charset="0"/>
              <a:buNone/>
            </a:pPr>
            <a:endParaRPr lang="fr-FR" sz="1400" b="1" kern="0" spc="-5" dirty="0">
              <a:solidFill>
                <a:srgbClr val="231F20"/>
              </a:solidFill>
              <a:cs typeface="Calibri"/>
            </a:endParaRPr>
          </a:p>
          <a:p>
            <a:pPr marL="0" indent="0">
              <a:buFont typeface="Calibri" panose="020F0502020204030204" pitchFamily="34" charset="0"/>
              <a:buNone/>
            </a:pPr>
            <a:endParaRPr lang="fr-FR" sz="1400" b="1" kern="0" spc="-5" dirty="0">
              <a:solidFill>
                <a:srgbClr val="231F20"/>
              </a:solidFill>
              <a:cs typeface="Calibri"/>
            </a:endParaRPr>
          </a:p>
          <a:p>
            <a:pPr>
              <a:buFont typeface="Arial" panose="020B0604020202020204" pitchFamily="34" charset="0"/>
              <a:buChar char="•"/>
            </a:pPr>
            <a:r>
              <a:rPr lang="fr-FR" sz="1400" kern="0" spc="-5" dirty="0">
                <a:solidFill>
                  <a:srgbClr val="231F20"/>
                </a:solidFill>
                <a:cs typeface="Calibri"/>
              </a:rPr>
              <a:t>5 phases et objectifs</a:t>
            </a:r>
          </a:p>
          <a:p>
            <a:pPr marL="0" indent="0">
              <a:buNone/>
            </a:pPr>
            <a:endParaRPr lang="fr-FR" sz="1400" kern="0" spc="-5" dirty="0">
              <a:solidFill>
                <a:srgbClr val="231F20"/>
              </a:solidFill>
              <a:cs typeface="Calibri"/>
            </a:endParaRPr>
          </a:p>
          <a:p>
            <a:pPr>
              <a:buFont typeface="Arial" panose="020B0604020202020204" pitchFamily="34" charset="0"/>
              <a:buChar char="•"/>
            </a:pPr>
            <a:r>
              <a:rPr lang="fr-FR" sz="1400" kern="0" spc="-5" dirty="0">
                <a:solidFill>
                  <a:srgbClr val="231F20"/>
                </a:solidFill>
                <a:cs typeface="Calibri"/>
              </a:rPr>
              <a:t>Différents objectifs opérationnels pour chaque phase</a:t>
            </a:r>
          </a:p>
          <a:p>
            <a:pPr>
              <a:buFont typeface="Arial" panose="020B0604020202020204" pitchFamily="34" charset="0"/>
              <a:buChar char="•"/>
            </a:pPr>
            <a:endParaRPr lang="fr-FR" sz="1400" kern="0" spc="-5" dirty="0">
              <a:solidFill>
                <a:srgbClr val="231F20"/>
              </a:solidFill>
              <a:cs typeface="Calibri"/>
            </a:endParaRPr>
          </a:p>
          <a:p>
            <a:pPr>
              <a:buFont typeface="Arial" panose="020B0604020202020204" pitchFamily="34" charset="0"/>
              <a:buChar char="•"/>
            </a:pPr>
            <a:r>
              <a:rPr lang="fr-FR" sz="1400" kern="0" spc="-5" dirty="0">
                <a:solidFill>
                  <a:srgbClr val="231F20"/>
                </a:solidFill>
                <a:cs typeface="Calibri"/>
              </a:rPr>
              <a:t>Précisions sur les actions à mettre en œuvre pour répondre aux objectifs opérationnels et inclusion ou non dans la mission ANCT</a:t>
            </a:r>
          </a:p>
          <a:p>
            <a:pPr>
              <a:buFont typeface="Arial" panose="020B0604020202020204" pitchFamily="34" charset="0"/>
              <a:buChar char="•"/>
            </a:pPr>
            <a:endParaRPr lang="fr-FR" sz="1400" kern="0" spc="-5" dirty="0">
              <a:solidFill>
                <a:srgbClr val="231F20"/>
              </a:solidFill>
              <a:cs typeface="Calibri"/>
            </a:endParaRPr>
          </a:p>
          <a:p>
            <a:pPr>
              <a:buFont typeface="Arial" panose="020B0604020202020204" pitchFamily="34" charset="0"/>
              <a:buChar char="•"/>
            </a:pPr>
            <a:r>
              <a:rPr lang="fr-FR" sz="1400" kern="0" spc="-5" dirty="0">
                <a:solidFill>
                  <a:srgbClr val="231F20"/>
                </a:solidFill>
                <a:cs typeface="Calibri"/>
              </a:rPr>
              <a:t>Délais à suivre pour chaque action</a:t>
            </a:r>
          </a:p>
          <a:p>
            <a:pPr>
              <a:buFont typeface="Arial" panose="020B0604020202020204" pitchFamily="34" charset="0"/>
              <a:buChar char="•"/>
            </a:pPr>
            <a:endParaRPr lang="fr-FR" sz="1400" kern="0" spc="-5" dirty="0">
              <a:solidFill>
                <a:srgbClr val="231F20"/>
              </a:solidFill>
              <a:cs typeface="Calibri"/>
            </a:endParaRPr>
          </a:p>
          <a:p>
            <a:pPr>
              <a:buFont typeface="Arial" panose="020B0604020202020204" pitchFamily="34" charset="0"/>
              <a:buChar char="•"/>
            </a:pPr>
            <a:r>
              <a:rPr lang="fr-FR" sz="1400" kern="0" spc="-5" dirty="0">
                <a:solidFill>
                  <a:srgbClr val="231F20"/>
                </a:solidFill>
                <a:cs typeface="Calibri"/>
              </a:rPr>
              <a:t>Potentiels acteurs à associer </a:t>
            </a:r>
          </a:p>
          <a:p>
            <a:pPr marL="0" indent="0">
              <a:buFont typeface="Calibri" panose="020F0502020204030204" pitchFamily="34" charset="0"/>
              <a:buNone/>
            </a:pPr>
            <a:endParaRPr lang="fr-FR" sz="1400" b="1" kern="0" spc="-5" dirty="0">
              <a:solidFill>
                <a:srgbClr val="231F20"/>
              </a:solidFill>
              <a:cs typeface="Calibri"/>
            </a:endParaRPr>
          </a:p>
          <a:p>
            <a:pPr marL="0" indent="0">
              <a:buFont typeface="Calibri" panose="020F0502020204030204" pitchFamily="34" charset="0"/>
              <a:buNone/>
            </a:pPr>
            <a:endParaRPr lang="fr-FR" sz="1400" kern="0" dirty="0">
              <a:solidFill>
                <a:sysClr val="windowText" lastClr="000000"/>
              </a:solidFill>
            </a:endParaRPr>
          </a:p>
        </p:txBody>
      </p:sp>
      <p:pic>
        <p:nvPicPr>
          <p:cNvPr id="4" name="Image 3">
            <a:extLst>
              <a:ext uri="{FF2B5EF4-FFF2-40B4-BE49-F238E27FC236}">
                <a16:creationId xmlns:a16="http://schemas.microsoft.com/office/drawing/2014/main" id="{05D676E8-9988-4DD2-9C58-D9767D48A23E}"/>
              </a:ext>
            </a:extLst>
          </p:cNvPr>
          <p:cNvPicPr>
            <a:picLocks noChangeAspect="1"/>
          </p:cNvPicPr>
          <p:nvPr/>
        </p:nvPicPr>
        <p:blipFill>
          <a:blip r:embed="rId5"/>
          <a:stretch>
            <a:fillRect/>
          </a:stretch>
        </p:blipFill>
        <p:spPr>
          <a:xfrm>
            <a:off x="6294593" y="3718683"/>
            <a:ext cx="4352877" cy="2352135"/>
          </a:xfrm>
          <a:prstGeom prst="rect">
            <a:avLst/>
          </a:prstGeom>
          <a:solidFill>
            <a:schemeClr val="bg1"/>
          </a:solidFill>
        </p:spPr>
      </p:pic>
    </p:spTree>
    <p:extLst>
      <p:ext uri="{BB962C8B-B14F-4D97-AF65-F5344CB8AC3E}">
        <p14:creationId xmlns:p14="http://schemas.microsoft.com/office/powerpoint/2010/main" val="276260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C492238-5FE5-45A3-853C-1F54518AF348}"/>
              </a:ext>
            </a:extLst>
          </p:cNvPr>
          <p:cNvPicPr>
            <a:picLocks noChangeAspect="1"/>
          </p:cNvPicPr>
          <p:nvPr/>
        </p:nvPicPr>
        <p:blipFill>
          <a:blip r:embed="rId3"/>
          <a:stretch>
            <a:fillRect/>
          </a:stretch>
        </p:blipFill>
        <p:spPr>
          <a:xfrm>
            <a:off x="6635485" y="5632409"/>
            <a:ext cx="2730384" cy="1065933"/>
          </a:xfrm>
          <a:prstGeom prst="rect">
            <a:avLst/>
          </a:prstGeom>
        </p:spPr>
      </p:pic>
      <p:sp>
        <p:nvSpPr>
          <p:cNvPr id="18" name="Espace réservé du texte 2">
            <a:extLst>
              <a:ext uri="{FF2B5EF4-FFF2-40B4-BE49-F238E27FC236}">
                <a16:creationId xmlns:a16="http://schemas.microsoft.com/office/drawing/2014/main" id="{0160D8ED-F8FE-41A6-A67F-EFDBDC249A52}"/>
              </a:ext>
            </a:extLst>
          </p:cNvPr>
          <p:cNvSpPr txBox="1">
            <a:spLocks/>
          </p:cNvSpPr>
          <p:nvPr/>
        </p:nvSpPr>
        <p:spPr>
          <a:xfrm>
            <a:off x="6769991" y="5381426"/>
            <a:ext cx="2461372" cy="360040"/>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sz="1400" b="0" kern="0" spc="-15" dirty="0">
                <a:solidFill>
                  <a:srgbClr val="000000"/>
                </a:solidFill>
              </a:rPr>
              <a:t>Une mission financée par</a:t>
            </a:r>
            <a:endParaRPr lang="it-IT" sz="1400" b="0" kern="0" dirty="0">
              <a:solidFill>
                <a:srgbClr val="000000"/>
              </a:solidFill>
            </a:endParaRPr>
          </a:p>
          <a:p>
            <a:endParaRPr lang="it-IT" sz="1400" b="0" kern="0" dirty="0">
              <a:solidFill>
                <a:srgbClr val="000000"/>
              </a:solidFill>
            </a:endParaRPr>
          </a:p>
        </p:txBody>
      </p:sp>
      <p:pic>
        <p:nvPicPr>
          <p:cNvPr id="5" name="Image 4">
            <a:extLst>
              <a:ext uri="{FF2B5EF4-FFF2-40B4-BE49-F238E27FC236}">
                <a16:creationId xmlns:a16="http://schemas.microsoft.com/office/drawing/2014/main" id="{A1B165DB-7BB5-4261-ACC5-C9497F86B5DF}"/>
              </a:ext>
            </a:extLst>
          </p:cNvPr>
          <p:cNvPicPr>
            <a:picLocks noChangeAspect="1"/>
          </p:cNvPicPr>
          <p:nvPr/>
        </p:nvPicPr>
        <p:blipFill>
          <a:blip r:embed="rId4"/>
          <a:stretch>
            <a:fillRect/>
          </a:stretch>
        </p:blipFill>
        <p:spPr>
          <a:xfrm>
            <a:off x="3254929" y="1977617"/>
            <a:ext cx="5343216" cy="2064425"/>
          </a:xfrm>
          <a:prstGeom prst="rect">
            <a:avLst/>
          </a:prstGeom>
        </p:spPr>
      </p:pic>
    </p:spTree>
    <p:extLst>
      <p:ext uri="{BB962C8B-B14F-4D97-AF65-F5344CB8AC3E}">
        <p14:creationId xmlns:p14="http://schemas.microsoft.com/office/powerpoint/2010/main" val="28760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492F14-FFDC-48D2-A0AB-3040D7F34F73}"/>
              </a:ext>
            </a:extLst>
          </p:cNvPr>
          <p:cNvSpPr/>
          <p:nvPr/>
        </p:nvSpPr>
        <p:spPr>
          <a:xfrm>
            <a:off x="9336360" y="5661248"/>
            <a:ext cx="246194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8A59315D-7E0B-9341-966D-E285305C85E1}"/>
              </a:ext>
            </a:extLst>
          </p:cNvPr>
          <p:cNvSpPr>
            <a:spLocks noGrp="1"/>
          </p:cNvSpPr>
          <p:nvPr>
            <p:ph type="body" sz="quarter" idx="20"/>
          </p:nvPr>
        </p:nvSpPr>
        <p:spPr>
          <a:xfrm>
            <a:off x="609601" y="609600"/>
            <a:ext cx="11188703" cy="875184"/>
          </a:xfrm>
        </p:spPr>
        <p:txBody>
          <a:bodyPr>
            <a:normAutofit/>
          </a:bodyPr>
          <a:lstStyle/>
          <a:p>
            <a:pPr marL="0" indent="0">
              <a:buNone/>
            </a:pPr>
            <a:r>
              <a:rPr lang="it-IT" spc="-15" dirty="0">
                <a:solidFill>
                  <a:srgbClr val="00658A"/>
                </a:solidFill>
              </a:rPr>
              <a:t>ÉLÉMENTS DE CONTEXTE </a:t>
            </a:r>
          </a:p>
          <a:p>
            <a:pPr marL="0" indent="0">
              <a:buNone/>
            </a:pPr>
            <a:r>
              <a:rPr lang="fr-FR" sz="1800" b="0" spc="-15" dirty="0">
                <a:solidFill>
                  <a:srgbClr val="00658A"/>
                </a:solidFill>
              </a:rPr>
              <a:t>Des problématiques liées au vieillissement à échelle départementale</a:t>
            </a:r>
            <a:endParaRPr lang="fr-FR" dirty="0"/>
          </a:p>
        </p:txBody>
      </p:sp>
      <p:sp>
        <p:nvSpPr>
          <p:cNvPr id="8" name="Espace réservé du texte 3">
            <a:extLst>
              <a:ext uri="{FF2B5EF4-FFF2-40B4-BE49-F238E27FC236}">
                <a16:creationId xmlns:a16="http://schemas.microsoft.com/office/drawing/2014/main" id="{42CEDDB0-3781-4413-B760-0D8B8E7E6993}"/>
              </a:ext>
            </a:extLst>
          </p:cNvPr>
          <p:cNvSpPr txBox="1">
            <a:spLocks/>
          </p:cNvSpPr>
          <p:nvPr/>
        </p:nvSpPr>
        <p:spPr>
          <a:xfrm>
            <a:off x="6096000" y="2184064"/>
            <a:ext cx="5486399" cy="875184"/>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fr-FR" sz="1600" b="1" kern="0" dirty="0">
                <a:solidFill>
                  <a:srgbClr val="000000"/>
                </a:solidFill>
              </a:rPr>
              <a:t>Un diagnostic en matière d’habitat inclusif réalisé par le Département en 2021 qui dresse les principaux constats suivants : </a:t>
            </a:r>
          </a:p>
          <a:p>
            <a:pPr marL="0" indent="0">
              <a:buNone/>
            </a:pPr>
            <a:endParaRPr lang="fr-FR" b="1" kern="0" dirty="0">
              <a:solidFill>
                <a:srgbClr val="000000"/>
              </a:solidFill>
            </a:endParaRPr>
          </a:p>
          <a:p>
            <a:pPr marL="0" indent="0">
              <a:buNone/>
            </a:pPr>
            <a:endParaRPr lang="fr-FR" sz="1400" kern="0" dirty="0">
              <a:solidFill>
                <a:sysClr val="windowText" lastClr="000000"/>
              </a:solidFill>
            </a:endParaRPr>
          </a:p>
        </p:txBody>
      </p:sp>
      <p:sp>
        <p:nvSpPr>
          <p:cNvPr id="7" name="Espace réservé du texte 3">
            <a:extLst>
              <a:ext uri="{FF2B5EF4-FFF2-40B4-BE49-F238E27FC236}">
                <a16:creationId xmlns:a16="http://schemas.microsoft.com/office/drawing/2014/main" id="{30B0A313-12C3-4649-8B79-BA01D89FEBE6}"/>
              </a:ext>
            </a:extLst>
          </p:cNvPr>
          <p:cNvSpPr txBox="1">
            <a:spLocks/>
          </p:cNvSpPr>
          <p:nvPr/>
        </p:nvSpPr>
        <p:spPr>
          <a:xfrm>
            <a:off x="6096000" y="3328332"/>
            <a:ext cx="5735024" cy="1359111"/>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fr-FR" sz="1400" kern="0" dirty="0">
                <a:solidFill>
                  <a:srgbClr val="000000"/>
                </a:solidFill>
              </a:rPr>
              <a:t>► Une augmentation continue de la population vieillissante.</a:t>
            </a:r>
          </a:p>
          <a:p>
            <a:pPr marL="0" indent="0">
              <a:buNone/>
            </a:pPr>
            <a:endParaRPr lang="fr-FR" sz="1400" kern="0" dirty="0">
              <a:solidFill>
                <a:srgbClr val="000000"/>
              </a:solidFill>
            </a:endParaRPr>
          </a:p>
          <a:p>
            <a:pPr marL="0" indent="0">
              <a:buNone/>
            </a:pPr>
            <a:r>
              <a:rPr lang="fr-FR" sz="1400" kern="0" dirty="0">
                <a:solidFill>
                  <a:srgbClr val="000000"/>
                </a:solidFill>
              </a:rPr>
              <a:t>► Un accroissement des demandes de logements adaptés.</a:t>
            </a:r>
          </a:p>
          <a:p>
            <a:pPr marL="0" indent="0">
              <a:buNone/>
            </a:pPr>
            <a:endParaRPr lang="fr-FR" sz="1400" kern="0" dirty="0">
              <a:solidFill>
                <a:srgbClr val="000000"/>
              </a:solidFill>
            </a:endParaRPr>
          </a:p>
          <a:p>
            <a:pPr marL="0" indent="0">
              <a:buNone/>
            </a:pPr>
            <a:r>
              <a:rPr lang="fr-FR" sz="1400" kern="0" dirty="0">
                <a:solidFill>
                  <a:srgbClr val="000000"/>
                </a:solidFill>
              </a:rPr>
              <a:t>► Le manque de solutions de logements alternatifs entre le domicile et l’institution.</a:t>
            </a:r>
          </a:p>
          <a:p>
            <a:pPr marL="0" indent="0">
              <a:buNone/>
            </a:pPr>
            <a:endParaRPr lang="fr-FR" sz="1400" kern="0" dirty="0">
              <a:solidFill>
                <a:srgbClr val="000000"/>
              </a:solidFill>
            </a:endParaRPr>
          </a:p>
          <a:p>
            <a:pPr marL="0" indent="0">
              <a:buNone/>
            </a:pPr>
            <a:r>
              <a:rPr lang="fr-FR" sz="1400" kern="0" dirty="0">
                <a:solidFill>
                  <a:srgbClr val="000000"/>
                </a:solidFill>
              </a:rPr>
              <a:t>► Les faibles revenus des populations âgées et/ou en situation de handicap.</a:t>
            </a:r>
          </a:p>
          <a:p>
            <a:pPr marL="0" indent="0">
              <a:buNone/>
            </a:pPr>
            <a:endParaRPr lang="fr-FR" sz="1400" kern="0" dirty="0">
              <a:solidFill>
                <a:sysClr val="windowText" lastClr="000000"/>
              </a:solidFill>
            </a:endParaRPr>
          </a:p>
        </p:txBody>
      </p:sp>
      <p:pic>
        <p:nvPicPr>
          <p:cNvPr id="9" name="Image 8">
            <a:extLst>
              <a:ext uri="{FF2B5EF4-FFF2-40B4-BE49-F238E27FC236}">
                <a16:creationId xmlns:a16="http://schemas.microsoft.com/office/drawing/2014/main" id="{D7DA75D6-4EBF-4517-81DF-CCBAF673E68B}"/>
              </a:ext>
            </a:extLst>
          </p:cNvPr>
          <p:cNvPicPr>
            <a:picLocks noChangeAspect="1"/>
          </p:cNvPicPr>
          <p:nvPr/>
        </p:nvPicPr>
        <p:blipFill>
          <a:blip r:embed="rId3"/>
          <a:stretch>
            <a:fillRect/>
          </a:stretch>
        </p:blipFill>
        <p:spPr>
          <a:xfrm rot="584909">
            <a:off x="2739120" y="2285137"/>
            <a:ext cx="2516111" cy="3574718"/>
          </a:xfrm>
          <a:prstGeom prst="rect">
            <a:avLst/>
          </a:prstGeom>
          <a:ln>
            <a:solidFill>
              <a:srgbClr val="000000"/>
            </a:solidFill>
          </a:ln>
          <a:effectLst>
            <a:outerShdw blurRad="50800" dist="38100" dir="10800000" algn="r" rotWithShape="0">
              <a:prstClr val="black">
                <a:alpha val="40000"/>
              </a:prstClr>
            </a:outerShdw>
          </a:effectLst>
        </p:spPr>
      </p:pic>
      <p:pic>
        <p:nvPicPr>
          <p:cNvPr id="10" name="Image 9">
            <a:extLst>
              <a:ext uri="{FF2B5EF4-FFF2-40B4-BE49-F238E27FC236}">
                <a16:creationId xmlns:a16="http://schemas.microsoft.com/office/drawing/2014/main" id="{628A6DE6-617A-4AD5-A500-E3A3A0008FC3}"/>
              </a:ext>
            </a:extLst>
          </p:cNvPr>
          <p:cNvPicPr>
            <a:picLocks noChangeAspect="1"/>
          </p:cNvPicPr>
          <p:nvPr/>
        </p:nvPicPr>
        <p:blipFill>
          <a:blip r:embed="rId4"/>
          <a:stretch>
            <a:fillRect/>
          </a:stretch>
        </p:blipFill>
        <p:spPr>
          <a:xfrm>
            <a:off x="609601" y="2330510"/>
            <a:ext cx="2456646" cy="3483971"/>
          </a:xfrm>
          <a:prstGeom prst="rect">
            <a:avLst/>
          </a:prstGeom>
          <a:ln>
            <a:solidFill>
              <a:srgbClr val="000000"/>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911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E9540-7CC2-4C7F-8213-2B692153C3FB}"/>
              </a:ext>
            </a:extLst>
          </p:cNvPr>
          <p:cNvSpPr/>
          <p:nvPr/>
        </p:nvSpPr>
        <p:spPr>
          <a:xfrm>
            <a:off x="9336360" y="5589240"/>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3">
            <a:extLst>
              <a:ext uri="{FF2B5EF4-FFF2-40B4-BE49-F238E27FC236}">
                <a16:creationId xmlns:a16="http://schemas.microsoft.com/office/drawing/2014/main" id="{3321BEA6-139B-4055-8E6C-E3F63C20707C}"/>
              </a:ext>
            </a:extLst>
          </p:cNvPr>
          <p:cNvSpPr txBox="1">
            <a:spLocks/>
          </p:cNvSpPr>
          <p:nvPr/>
        </p:nvSpPr>
        <p:spPr>
          <a:xfrm>
            <a:off x="8785813" y="5413633"/>
            <a:ext cx="2806566" cy="1051349"/>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ClrTx/>
              <a:buNone/>
            </a:pPr>
            <a:r>
              <a:rPr lang="fr-FR" sz="1400" b="1" i="1" kern="0" dirty="0">
                <a:solidFill>
                  <a:sysClr val="windowText" lastClr="000000"/>
                </a:solidFill>
              </a:rPr>
              <a:t>Un pôle d’animation sociale</a:t>
            </a:r>
          </a:p>
          <a:p>
            <a:pPr marL="0" indent="0" algn="ctr">
              <a:buClrTx/>
              <a:buNone/>
            </a:pPr>
            <a:r>
              <a:rPr lang="fr-FR" sz="1400" i="1" kern="0" dirty="0">
                <a:solidFill>
                  <a:sysClr val="windowText" lastClr="000000"/>
                </a:solidFill>
              </a:rPr>
              <a:t>Pour accompagner les personnes âgées</a:t>
            </a:r>
          </a:p>
          <a:p>
            <a:pPr marL="0" indent="0" algn="ctr">
              <a:buClrTx/>
              <a:buNone/>
            </a:pPr>
            <a:r>
              <a:rPr lang="fr-FR" sz="1400" i="1" kern="0" dirty="0">
                <a:solidFill>
                  <a:sysClr val="windowText" lastClr="000000"/>
                </a:solidFill>
                <a:sym typeface="Wingdings" panose="05000000000000000000" pitchFamily="2" charset="2"/>
              </a:rPr>
              <a:t> </a:t>
            </a:r>
            <a:r>
              <a:rPr lang="fr-FR" sz="1400" i="1" kern="0" dirty="0">
                <a:solidFill>
                  <a:sysClr val="windowText" lastClr="000000"/>
                </a:solidFill>
              </a:rPr>
              <a:t>Veille téléphonique </a:t>
            </a:r>
          </a:p>
          <a:p>
            <a:pPr marL="0" indent="0" algn="ctr">
              <a:buClrTx/>
              <a:buNone/>
            </a:pPr>
            <a:r>
              <a:rPr lang="fr-FR" sz="1400" i="1" kern="0" dirty="0">
                <a:solidFill>
                  <a:sysClr val="windowText" lastClr="000000"/>
                </a:solidFill>
                <a:sym typeface="Wingdings" panose="05000000000000000000" pitchFamily="2" charset="2"/>
              </a:rPr>
              <a:t> </a:t>
            </a:r>
            <a:r>
              <a:rPr lang="fr-FR" sz="1400" i="1" kern="0" dirty="0">
                <a:solidFill>
                  <a:sysClr val="windowText" lastClr="000000"/>
                </a:solidFill>
              </a:rPr>
              <a:t>Portage de courses </a:t>
            </a:r>
            <a:endParaRPr lang="fr-FR" sz="1100" kern="0" dirty="0">
              <a:solidFill>
                <a:srgbClr val="F5AFA5"/>
              </a:solidFill>
            </a:endParaRPr>
          </a:p>
        </p:txBody>
      </p:sp>
      <p:sp>
        <p:nvSpPr>
          <p:cNvPr id="28" name="Espace réservé du texte 3">
            <a:extLst>
              <a:ext uri="{FF2B5EF4-FFF2-40B4-BE49-F238E27FC236}">
                <a16:creationId xmlns:a16="http://schemas.microsoft.com/office/drawing/2014/main" id="{E4571606-AB1B-4ACF-8EE4-4883EE688059}"/>
              </a:ext>
            </a:extLst>
          </p:cNvPr>
          <p:cNvSpPr txBox="1">
            <a:spLocks/>
          </p:cNvSpPr>
          <p:nvPr/>
        </p:nvSpPr>
        <p:spPr>
          <a:xfrm>
            <a:off x="942749" y="5167562"/>
            <a:ext cx="4344149" cy="632040"/>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ClrTx/>
              <a:buNone/>
            </a:pPr>
            <a:r>
              <a:rPr lang="fr-FR" sz="1400" b="1" i="1" kern="0" dirty="0">
                <a:solidFill>
                  <a:sysClr val="windowText" lastClr="000000"/>
                </a:solidFill>
              </a:rPr>
              <a:t>La Cité des Aînés </a:t>
            </a:r>
          </a:p>
          <a:p>
            <a:pPr marL="0" indent="0" algn="ctr">
              <a:buClrTx/>
              <a:buNone/>
            </a:pPr>
            <a:r>
              <a:rPr lang="fr-FR" sz="1400" b="1" i="1" kern="0" dirty="0">
                <a:solidFill>
                  <a:sysClr val="windowText" lastClr="000000"/>
                </a:solidFill>
              </a:rPr>
              <a:t>« La résidence de l’Orée du Bois »</a:t>
            </a:r>
          </a:p>
          <a:p>
            <a:pPr marL="0" indent="0" algn="ctr">
              <a:buClrTx/>
              <a:buNone/>
            </a:pPr>
            <a:r>
              <a:rPr lang="fr-FR" sz="1400" i="1" kern="0" dirty="0">
                <a:solidFill>
                  <a:sysClr val="windowText" lastClr="000000"/>
                </a:solidFill>
              </a:rPr>
              <a:t>18 hébergements pavillonnaires individuels</a:t>
            </a:r>
          </a:p>
          <a:p>
            <a:pPr marL="0" indent="0" algn="ctr">
              <a:buClrTx/>
              <a:buNone/>
            </a:pPr>
            <a:r>
              <a:rPr lang="fr-FR" sz="1400" i="1" kern="0" dirty="0">
                <a:solidFill>
                  <a:sysClr val="windowText" lastClr="000000"/>
                </a:solidFill>
              </a:rPr>
              <a:t>Bailleur social Polygone</a:t>
            </a:r>
          </a:p>
          <a:p>
            <a:pPr marL="0" indent="0" algn="ctr">
              <a:buClrTx/>
              <a:buNone/>
            </a:pPr>
            <a:r>
              <a:rPr lang="fr-FR" sz="1400" b="1" i="1" kern="0" dirty="0">
                <a:solidFill>
                  <a:srgbClr val="EE6F5E"/>
                </a:solidFill>
              </a:rPr>
              <a:t>Une offre insuffisante pour répondre aux demandes :  liste d’attente </a:t>
            </a:r>
          </a:p>
        </p:txBody>
      </p:sp>
      <p:sp>
        <p:nvSpPr>
          <p:cNvPr id="31" name="Espace réservé du texte 3">
            <a:extLst>
              <a:ext uri="{FF2B5EF4-FFF2-40B4-BE49-F238E27FC236}">
                <a16:creationId xmlns:a16="http://schemas.microsoft.com/office/drawing/2014/main" id="{5DBC13CC-0169-4AC5-AFEC-9AB6C37BE25A}"/>
              </a:ext>
            </a:extLst>
          </p:cNvPr>
          <p:cNvSpPr txBox="1">
            <a:spLocks/>
          </p:cNvSpPr>
          <p:nvPr/>
        </p:nvSpPr>
        <p:spPr>
          <a:xfrm>
            <a:off x="5375920" y="5413633"/>
            <a:ext cx="3469282" cy="1051349"/>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ClrTx/>
              <a:buNone/>
            </a:pPr>
            <a:r>
              <a:rPr lang="fr-FR" sz="1400" b="1" i="1" kern="0" dirty="0">
                <a:solidFill>
                  <a:sysClr val="windowText" lastClr="000000"/>
                </a:solidFill>
              </a:rPr>
              <a:t>« La Maison du bien vivre »</a:t>
            </a:r>
          </a:p>
          <a:p>
            <a:pPr marL="0" indent="0" algn="ctr">
              <a:buClrTx/>
              <a:buNone/>
            </a:pPr>
            <a:r>
              <a:rPr lang="fr-FR" sz="1400" i="1" kern="0" dirty="0">
                <a:solidFill>
                  <a:sysClr val="windowText" lastClr="000000"/>
                </a:solidFill>
              </a:rPr>
              <a:t>Espace de vie et de rencontre </a:t>
            </a:r>
          </a:p>
          <a:p>
            <a:pPr algn="ctr">
              <a:buClrTx/>
              <a:buFont typeface="Wingdings" panose="05000000000000000000" pitchFamily="2" charset="2"/>
              <a:buChar char="à"/>
            </a:pPr>
            <a:r>
              <a:rPr lang="fr-FR" sz="1400" i="1" kern="0" dirty="0">
                <a:solidFill>
                  <a:sysClr val="windowText" lastClr="000000"/>
                </a:solidFill>
              </a:rPr>
              <a:t>Animations</a:t>
            </a:r>
          </a:p>
          <a:p>
            <a:pPr algn="ctr">
              <a:buClrTx/>
              <a:buFont typeface="Wingdings" panose="05000000000000000000" pitchFamily="2" charset="2"/>
              <a:buChar char="à"/>
            </a:pPr>
            <a:r>
              <a:rPr lang="fr-FR" sz="1400" i="1" kern="0" dirty="0">
                <a:solidFill>
                  <a:sysClr val="windowText" lastClr="000000"/>
                </a:solidFill>
              </a:rPr>
              <a:t>Ateliers de prévention</a:t>
            </a:r>
          </a:p>
          <a:p>
            <a:pPr algn="ctr">
              <a:buClrTx/>
              <a:buFont typeface="Wingdings" panose="05000000000000000000" pitchFamily="2" charset="2"/>
              <a:buChar char="à"/>
            </a:pPr>
            <a:r>
              <a:rPr lang="fr-FR" sz="1400" i="1" kern="0" dirty="0">
                <a:solidFill>
                  <a:sysClr val="windowText" lastClr="000000"/>
                </a:solidFill>
              </a:rPr>
              <a:t>Réunions </a:t>
            </a:r>
            <a:endParaRPr lang="fr-FR" sz="1100" kern="0" dirty="0">
              <a:solidFill>
                <a:srgbClr val="F5AFA5"/>
              </a:solidFill>
            </a:endParaRPr>
          </a:p>
        </p:txBody>
      </p:sp>
      <p:grpSp>
        <p:nvGrpSpPr>
          <p:cNvPr id="7" name="Groupe 6">
            <a:extLst>
              <a:ext uri="{FF2B5EF4-FFF2-40B4-BE49-F238E27FC236}">
                <a16:creationId xmlns:a16="http://schemas.microsoft.com/office/drawing/2014/main" id="{7D0C4CF2-1B38-408D-A0E0-E675F9AC949E}"/>
              </a:ext>
            </a:extLst>
          </p:cNvPr>
          <p:cNvGrpSpPr/>
          <p:nvPr/>
        </p:nvGrpSpPr>
        <p:grpSpPr>
          <a:xfrm>
            <a:off x="1072519" y="2434656"/>
            <a:ext cx="4170215" cy="2587791"/>
            <a:chOff x="695400" y="2420888"/>
            <a:chExt cx="4605335" cy="2956795"/>
          </a:xfrm>
          <a:solidFill>
            <a:schemeClr val="accent2">
              <a:lumMod val="20000"/>
              <a:lumOff val="80000"/>
            </a:schemeClr>
          </a:solidFill>
        </p:grpSpPr>
        <p:sp>
          <p:nvSpPr>
            <p:cNvPr id="25" name="Forme libre : forme 24">
              <a:extLst>
                <a:ext uri="{FF2B5EF4-FFF2-40B4-BE49-F238E27FC236}">
                  <a16:creationId xmlns:a16="http://schemas.microsoft.com/office/drawing/2014/main" id="{94E0564B-9E8E-4481-85A2-3268C9D18C29}"/>
                </a:ext>
              </a:extLst>
            </p:cNvPr>
            <p:cNvSpPr/>
            <p:nvPr/>
          </p:nvSpPr>
          <p:spPr>
            <a:xfrm>
              <a:off x="695400" y="2420888"/>
              <a:ext cx="4605335" cy="2956795"/>
            </a:xfrm>
            <a:custGeom>
              <a:avLst/>
              <a:gdLst>
                <a:gd name="connsiteX0" fmla="*/ 684 w 4605335"/>
                <a:gd name="connsiteY0" fmla="*/ 1219744 h 2956795"/>
                <a:gd name="connsiteX1" fmla="*/ 240527 w 4605335"/>
                <a:gd name="connsiteY1" fmla="*/ 560177 h 2956795"/>
                <a:gd name="connsiteX2" fmla="*/ 240527 w 4605335"/>
                <a:gd name="connsiteY2" fmla="*/ 125462 h 2956795"/>
                <a:gd name="connsiteX3" fmla="*/ 1049996 w 4605335"/>
                <a:gd name="connsiteY3" fmla="*/ 20531 h 2956795"/>
                <a:gd name="connsiteX4" fmla="*/ 1844475 w 4605335"/>
                <a:gd name="connsiteY4" fmla="*/ 50511 h 2956795"/>
                <a:gd name="connsiteX5" fmla="*/ 2459071 w 4605335"/>
                <a:gd name="connsiteY5" fmla="*/ 5541 h 2956795"/>
                <a:gd name="connsiteX6" fmla="*/ 3523373 w 4605335"/>
                <a:gd name="connsiteY6" fmla="*/ 200413 h 2956795"/>
                <a:gd name="connsiteX7" fmla="*/ 4137970 w 4605335"/>
                <a:gd name="connsiteY7" fmla="*/ 230393 h 2956795"/>
                <a:gd name="connsiteX8" fmla="*/ 4557694 w 4605335"/>
                <a:gd name="connsiteY8" fmla="*/ 470236 h 2956795"/>
                <a:gd name="connsiteX9" fmla="*/ 4572684 w 4605335"/>
                <a:gd name="connsiteY9" fmla="*/ 1459587 h 2956795"/>
                <a:gd name="connsiteX10" fmla="*/ 4602665 w 4605335"/>
                <a:gd name="connsiteY10" fmla="*/ 2388977 h 2956795"/>
                <a:gd name="connsiteX11" fmla="*/ 4497734 w 4605335"/>
                <a:gd name="connsiteY11" fmla="*/ 2868662 h 2956795"/>
                <a:gd name="connsiteX12" fmla="*/ 3823176 w 4605335"/>
                <a:gd name="connsiteY12" fmla="*/ 2898642 h 2956795"/>
                <a:gd name="connsiteX13" fmla="*/ 2968737 w 4605335"/>
                <a:gd name="connsiteY13" fmla="*/ 2853672 h 2956795"/>
                <a:gd name="connsiteX14" fmla="*/ 2504042 w 4605335"/>
                <a:gd name="connsiteY14" fmla="*/ 2943613 h 2956795"/>
                <a:gd name="connsiteX15" fmla="*/ 1724553 w 4605335"/>
                <a:gd name="connsiteY15" fmla="*/ 2943613 h 2956795"/>
                <a:gd name="connsiteX16" fmla="*/ 1304829 w 4605335"/>
                <a:gd name="connsiteY16" fmla="*/ 2823692 h 2956795"/>
                <a:gd name="connsiteX17" fmla="*/ 645261 w 4605335"/>
                <a:gd name="connsiteY17" fmla="*/ 2823692 h 2956795"/>
                <a:gd name="connsiteX18" fmla="*/ 165576 w 4605335"/>
                <a:gd name="connsiteY18" fmla="*/ 2703770 h 2956795"/>
                <a:gd name="connsiteX19" fmla="*/ 105616 w 4605335"/>
                <a:gd name="connsiteY19" fmla="*/ 2254065 h 2956795"/>
                <a:gd name="connsiteX20" fmla="*/ 165576 w 4605335"/>
                <a:gd name="connsiteY20" fmla="*/ 1699429 h 2956795"/>
                <a:gd name="connsiteX21" fmla="*/ 684 w 4605335"/>
                <a:gd name="connsiteY21" fmla="*/ 1219744 h 29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05335" h="2956795">
                  <a:moveTo>
                    <a:pt x="684" y="1219744"/>
                  </a:moveTo>
                  <a:cubicBezTo>
                    <a:pt x="13176" y="1029869"/>
                    <a:pt x="200553" y="742557"/>
                    <a:pt x="240527" y="560177"/>
                  </a:cubicBezTo>
                  <a:cubicBezTo>
                    <a:pt x="280501" y="377797"/>
                    <a:pt x="105616" y="215403"/>
                    <a:pt x="240527" y="125462"/>
                  </a:cubicBezTo>
                  <a:cubicBezTo>
                    <a:pt x="375438" y="35521"/>
                    <a:pt x="782671" y="33023"/>
                    <a:pt x="1049996" y="20531"/>
                  </a:cubicBezTo>
                  <a:cubicBezTo>
                    <a:pt x="1317321" y="8039"/>
                    <a:pt x="1609629" y="53009"/>
                    <a:pt x="1844475" y="50511"/>
                  </a:cubicBezTo>
                  <a:cubicBezTo>
                    <a:pt x="2079321" y="48013"/>
                    <a:pt x="2179255" y="-19443"/>
                    <a:pt x="2459071" y="5541"/>
                  </a:cubicBezTo>
                  <a:cubicBezTo>
                    <a:pt x="2738887" y="30525"/>
                    <a:pt x="3243557" y="162938"/>
                    <a:pt x="3523373" y="200413"/>
                  </a:cubicBezTo>
                  <a:cubicBezTo>
                    <a:pt x="3803189" y="237888"/>
                    <a:pt x="3965583" y="185422"/>
                    <a:pt x="4137970" y="230393"/>
                  </a:cubicBezTo>
                  <a:cubicBezTo>
                    <a:pt x="4310357" y="275363"/>
                    <a:pt x="4485242" y="265370"/>
                    <a:pt x="4557694" y="470236"/>
                  </a:cubicBezTo>
                  <a:cubicBezTo>
                    <a:pt x="4630146" y="675102"/>
                    <a:pt x="4565189" y="1139797"/>
                    <a:pt x="4572684" y="1459587"/>
                  </a:cubicBezTo>
                  <a:cubicBezTo>
                    <a:pt x="4580179" y="1779377"/>
                    <a:pt x="4615157" y="2154131"/>
                    <a:pt x="4602665" y="2388977"/>
                  </a:cubicBezTo>
                  <a:cubicBezTo>
                    <a:pt x="4590173" y="2623823"/>
                    <a:pt x="4627649" y="2783718"/>
                    <a:pt x="4497734" y="2868662"/>
                  </a:cubicBezTo>
                  <a:cubicBezTo>
                    <a:pt x="4367819" y="2953606"/>
                    <a:pt x="4078009" y="2901140"/>
                    <a:pt x="3823176" y="2898642"/>
                  </a:cubicBezTo>
                  <a:cubicBezTo>
                    <a:pt x="3568343" y="2896144"/>
                    <a:pt x="3188593" y="2846177"/>
                    <a:pt x="2968737" y="2853672"/>
                  </a:cubicBezTo>
                  <a:cubicBezTo>
                    <a:pt x="2748881" y="2861167"/>
                    <a:pt x="2711406" y="2928623"/>
                    <a:pt x="2504042" y="2943613"/>
                  </a:cubicBezTo>
                  <a:cubicBezTo>
                    <a:pt x="2296678" y="2958603"/>
                    <a:pt x="1924422" y="2963600"/>
                    <a:pt x="1724553" y="2943613"/>
                  </a:cubicBezTo>
                  <a:cubicBezTo>
                    <a:pt x="1524684" y="2923626"/>
                    <a:pt x="1484711" y="2843679"/>
                    <a:pt x="1304829" y="2823692"/>
                  </a:cubicBezTo>
                  <a:cubicBezTo>
                    <a:pt x="1124947" y="2803705"/>
                    <a:pt x="835137" y="2843679"/>
                    <a:pt x="645261" y="2823692"/>
                  </a:cubicBezTo>
                  <a:cubicBezTo>
                    <a:pt x="455386" y="2803705"/>
                    <a:pt x="255517" y="2798708"/>
                    <a:pt x="165576" y="2703770"/>
                  </a:cubicBezTo>
                  <a:cubicBezTo>
                    <a:pt x="75635" y="2608832"/>
                    <a:pt x="105616" y="2421455"/>
                    <a:pt x="105616" y="2254065"/>
                  </a:cubicBezTo>
                  <a:cubicBezTo>
                    <a:pt x="105616" y="2086675"/>
                    <a:pt x="180566" y="1871816"/>
                    <a:pt x="165576" y="1699429"/>
                  </a:cubicBezTo>
                  <a:cubicBezTo>
                    <a:pt x="150586" y="1527042"/>
                    <a:pt x="-11808" y="1409619"/>
                    <a:pt x="684" y="12197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7804FF4-C1A8-444F-8F5D-1B5A22D51A3F}"/>
                </a:ext>
              </a:extLst>
            </p:cNvPr>
            <p:cNvPicPr>
              <a:picLocks noChangeAspect="1"/>
            </p:cNvPicPr>
            <p:nvPr/>
          </p:nvPicPr>
          <p:blipFill>
            <a:blip r:embed="rId3"/>
            <a:stretch>
              <a:fillRect/>
            </a:stretch>
          </p:blipFill>
          <p:spPr>
            <a:xfrm>
              <a:off x="1143132" y="2960556"/>
              <a:ext cx="3781342" cy="2109920"/>
            </a:xfrm>
            <a:prstGeom prst="rect">
              <a:avLst/>
            </a:prstGeom>
            <a:grpFill/>
          </p:spPr>
        </p:pic>
        <p:sp>
          <p:nvSpPr>
            <p:cNvPr id="29" name="Ellipse 28">
              <a:extLst>
                <a:ext uri="{FF2B5EF4-FFF2-40B4-BE49-F238E27FC236}">
                  <a16:creationId xmlns:a16="http://schemas.microsoft.com/office/drawing/2014/main" id="{607C161A-1429-4294-A7F9-FD530CA632DB}"/>
                </a:ext>
              </a:extLst>
            </p:cNvPr>
            <p:cNvSpPr/>
            <p:nvPr/>
          </p:nvSpPr>
          <p:spPr>
            <a:xfrm>
              <a:off x="2850077" y="2539579"/>
              <a:ext cx="201446" cy="184322"/>
            </a:xfrm>
            <a:prstGeom prst="ellipse">
              <a:avLst/>
            </a:prstGeom>
            <a:solidFill>
              <a:srgbClr val="FFFFFF"/>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
            <a:extLst>
              <a:ext uri="{FF2B5EF4-FFF2-40B4-BE49-F238E27FC236}">
                <a16:creationId xmlns:a16="http://schemas.microsoft.com/office/drawing/2014/main" id="{FCF286F2-8D56-41BD-9040-1FE363C86FED}"/>
              </a:ext>
            </a:extLst>
          </p:cNvPr>
          <p:cNvGrpSpPr/>
          <p:nvPr/>
        </p:nvGrpSpPr>
        <p:grpSpPr>
          <a:xfrm>
            <a:off x="6203952" y="1975360"/>
            <a:ext cx="5182976" cy="3434944"/>
            <a:chOff x="5963584" y="1482193"/>
            <a:chExt cx="5790599" cy="3935563"/>
          </a:xfrm>
          <a:solidFill>
            <a:schemeClr val="accent2">
              <a:lumMod val="20000"/>
              <a:lumOff val="80000"/>
            </a:schemeClr>
          </a:solidFill>
        </p:grpSpPr>
        <p:sp>
          <p:nvSpPr>
            <p:cNvPr id="3" name="Forme libre : forme 2">
              <a:extLst>
                <a:ext uri="{FF2B5EF4-FFF2-40B4-BE49-F238E27FC236}">
                  <a16:creationId xmlns:a16="http://schemas.microsoft.com/office/drawing/2014/main" id="{2867BB2A-37B5-4688-B03E-D0ECE4EA4D97}"/>
                </a:ext>
              </a:extLst>
            </p:cNvPr>
            <p:cNvSpPr/>
            <p:nvPr/>
          </p:nvSpPr>
          <p:spPr>
            <a:xfrm>
              <a:off x="5963584" y="1482193"/>
              <a:ext cx="5790599" cy="3469058"/>
            </a:xfrm>
            <a:custGeom>
              <a:avLst/>
              <a:gdLst>
                <a:gd name="connsiteX0" fmla="*/ 24595 w 4801467"/>
                <a:gd name="connsiteY0" fmla="*/ 885672 h 3209380"/>
                <a:gd name="connsiteX1" fmla="*/ 227795 w 4801467"/>
                <a:gd name="connsiteY1" fmla="*/ 247044 h 3209380"/>
                <a:gd name="connsiteX2" fmla="*/ 1505053 w 4801467"/>
                <a:gd name="connsiteY2" fmla="*/ 159958 h 3209380"/>
                <a:gd name="connsiteX3" fmla="*/ 2811338 w 4801467"/>
                <a:gd name="connsiteY3" fmla="*/ 301 h 3209380"/>
                <a:gd name="connsiteX4" fmla="*/ 3870881 w 4801467"/>
                <a:gd name="connsiteY4" fmla="*/ 203501 h 3209380"/>
                <a:gd name="connsiteX5" fmla="*/ 4538538 w 4801467"/>
                <a:gd name="connsiteY5" fmla="*/ 145444 h 3209380"/>
                <a:gd name="connsiteX6" fmla="*/ 4799795 w 4801467"/>
                <a:gd name="connsiteY6" fmla="*/ 943730 h 3209380"/>
                <a:gd name="connsiteX7" fmla="*/ 4654653 w 4801467"/>
                <a:gd name="connsiteY7" fmla="*/ 1495272 h 3209380"/>
                <a:gd name="connsiteX8" fmla="*/ 4741738 w 4801467"/>
                <a:gd name="connsiteY8" fmla="*/ 2046815 h 3209380"/>
                <a:gd name="connsiteX9" fmla="*/ 4611110 w 4801467"/>
                <a:gd name="connsiteY9" fmla="*/ 2845101 h 3209380"/>
                <a:gd name="connsiteX10" fmla="*/ 4045053 w 4801467"/>
                <a:gd name="connsiteY10" fmla="*/ 2932187 h 3209380"/>
                <a:gd name="connsiteX11" fmla="*/ 3145167 w 4801467"/>
                <a:gd name="connsiteY11" fmla="*/ 3106358 h 3209380"/>
                <a:gd name="connsiteX12" fmla="*/ 1621167 w 4801467"/>
                <a:gd name="connsiteY12" fmla="*/ 3207958 h 3209380"/>
                <a:gd name="connsiteX13" fmla="*/ 750310 w 4801467"/>
                <a:gd name="connsiteY13" fmla="*/ 3033787 h 3209380"/>
                <a:gd name="connsiteX14" fmla="*/ 256824 w 4801467"/>
                <a:gd name="connsiteY14" fmla="*/ 2874130 h 3209380"/>
                <a:gd name="connsiteX15" fmla="*/ 24595 w 4801467"/>
                <a:gd name="connsiteY15" fmla="*/ 2322587 h 3209380"/>
                <a:gd name="connsiteX16" fmla="*/ 10081 w 4801467"/>
                <a:gd name="connsiteY16" fmla="*/ 1698472 h 3209380"/>
                <a:gd name="connsiteX17" fmla="*/ 24595 w 4801467"/>
                <a:gd name="connsiteY17" fmla="*/ 885672 h 320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1467" h="3209380">
                  <a:moveTo>
                    <a:pt x="24595" y="885672"/>
                  </a:moveTo>
                  <a:cubicBezTo>
                    <a:pt x="60881" y="643767"/>
                    <a:pt x="-18948" y="367996"/>
                    <a:pt x="227795" y="247044"/>
                  </a:cubicBezTo>
                  <a:cubicBezTo>
                    <a:pt x="474538" y="126092"/>
                    <a:pt x="1074463" y="201082"/>
                    <a:pt x="1505053" y="159958"/>
                  </a:cubicBezTo>
                  <a:cubicBezTo>
                    <a:pt x="1935643" y="118834"/>
                    <a:pt x="2417033" y="-6956"/>
                    <a:pt x="2811338" y="301"/>
                  </a:cubicBezTo>
                  <a:cubicBezTo>
                    <a:pt x="3205643" y="7558"/>
                    <a:pt x="3583014" y="179311"/>
                    <a:pt x="3870881" y="203501"/>
                  </a:cubicBezTo>
                  <a:cubicBezTo>
                    <a:pt x="4158748" y="227691"/>
                    <a:pt x="4383719" y="22073"/>
                    <a:pt x="4538538" y="145444"/>
                  </a:cubicBezTo>
                  <a:cubicBezTo>
                    <a:pt x="4693357" y="268815"/>
                    <a:pt x="4780442" y="718759"/>
                    <a:pt x="4799795" y="943730"/>
                  </a:cubicBezTo>
                  <a:cubicBezTo>
                    <a:pt x="4819148" y="1168701"/>
                    <a:pt x="4664329" y="1311425"/>
                    <a:pt x="4654653" y="1495272"/>
                  </a:cubicBezTo>
                  <a:cubicBezTo>
                    <a:pt x="4644977" y="1679120"/>
                    <a:pt x="4748995" y="1821844"/>
                    <a:pt x="4741738" y="2046815"/>
                  </a:cubicBezTo>
                  <a:cubicBezTo>
                    <a:pt x="4734481" y="2271786"/>
                    <a:pt x="4727224" y="2697539"/>
                    <a:pt x="4611110" y="2845101"/>
                  </a:cubicBezTo>
                  <a:cubicBezTo>
                    <a:pt x="4494996" y="2992663"/>
                    <a:pt x="4289377" y="2888644"/>
                    <a:pt x="4045053" y="2932187"/>
                  </a:cubicBezTo>
                  <a:cubicBezTo>
                    <a:pt x="3800729" y="2975730"/>
                    <a:pt x="3549148" y="3060396"/>
                    <a:pt x="3145167" y="3106358"/>
                  </a:cubicBezTo>
                  <a:cubicBezTo>
                    <a:pt x="2741186" y="3152320"/>
                    <a:pt x="2020310" y="3220053"/>
                    <a:pt x="1621167" y="3207958"/>
                  </a:cubicBezTo>
                  <a:cubicBezTo>
                    <a:pt x="1222024" y="3195863"/>
                    <a:pt x="977700" y="3089425"/>
                    <a:pt x="750310" y="3033787"/>
                  </a:cubicBezTo>
                  <a:cubicBezTo>
                    <a:pt x="522920" y="2978149"/>
                    <a:pt x="377776" y="2992663"/>
                    <a:pt x="256824" y="2874130"/>
                  </a:cubicBezTo>
                  <a:cubicBezTo>
                    <a:pt x="135872" y="2755597"/>
                    <a:pt x="65719" y="2518530"/>
                    <a:pt x="24595" y="2322587"/>
                  </a:cubicBezTo>
                  <a:cubicBezTo>
                    <a:pt x="-16529" y="2126644"/>
                    <a:pt x="5243" y="1937958"/>
                    <a:pt x="10081" y="1698472"/>
                  </a:cubicBezTo>
                  <a:cubicBezTo>
                    <a:pt x="14919" y="1458986"/>
                    <a:pt x="-11691" y="1127577"/>
                    <a:pt x="24595" y="885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62608FBE-72D2-40D2-94F5-49A2666DCFC8}"/>
                </a:ext>
              </a:extLst>
            </p:cNvPr>
            <p:cNvPicPr>
              <a:picLocks noChangeAspect="1"/>
            </p:cNvPicPr>
            <p:nvPr/>
          </p:nvPicPr>
          <p:blipFill>
            <a:blip r:embed="rId4"/>
            <a:stretch>
              <a:fillRect/>
            </a:stretch>
          </p:blipFill>
          <p:spPr>
            <a:xfrm>
              <a:off x="6705477" y="1948698"/>
              <a:ext cx="4487164" cy="2535097"/>
            </a:xfrm>
            <a:prstGeom prst="rect">
              <a:avLst/>
            </a:prstGeom>
            <a:grpFill/>
          </p:spPr>
        </p:pic>
        <p:cxnSp>
          <p:nvCxnSpPr>
            <p:cNvPr id="23" name="Connecteur droit avec flèche 22">
              <a:extLst>
                <a:ext uri="{FF2B5EF4-FFF2-40B4-BE49-F238E27FC236}">
                  <a16:creationId xmlns:a16="http://schemas.microsoft.com/office/drawing/2014/main" id="{1AC5480E-3BBD-4F8F-A2AD-AAD599D08019}"/>
                </a:ext>
              </a:extLst>
            </p:cNvPr>
            <p:cNvCxnSpPr>
              <a:cxnSpLocks/>
            </p:cNvCxnSpPr>
            <p:nvPr/>
          </p:nvCxnSpPr>
          <p:spPr>
            <a:xfrm flipH="1" flipV="1">
              <a:off x="9623820" y="4640588"/>
              <a:ext cx="576636" cy="777168"/>
            </a:xfrm>
            <a:prstGeom prst="straightConnector1">
              <a:avLst/>
            </a:prstGeom>
            <a:grpFill/>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44E857AF-2BBC-4E1D-A3E6-E6E4E28CE367}"/>
                </a:ext>
              </a:extLst>
            </p:cNvPr>
            <p:cNvCxnSpPr>
              <a:cxnSpLocks/>
            </p:cNvCxnSpPr>
            <p:nvPr/>
          </p:nvCxnSpPr>
          <p:spPr>
            <a:xfrm flipV="1">
              <a:off x="7556643" y="4683509"/>
              <a:ext cx="532060" cy="734247"/>
            </a:xfrm>
            <a:prstGeom prst="straightConnector1">
              <a:avLst/>
            </a:prstGeom>
            <a:grpFill/>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DE06043A-35E5-4F83-941A-51A07ABF35BD}"/>
                </a:ext>
              </a:extLst>
            </p:cNvPr>
            <p:cNvSpPr/>
            <p:nvPr/>
          </p:nvSpPr>
          <p:spPr>
            <a:xfrm>
              <a:off x="8838370" y="1579545"/>
              <a:ext cx="201446" cy="184322"/>
            </a:xfrm>
            <a:prstGeom prst="ellipse">
              <a:avLst/>
            </a:prstGeom>
            <a:solidFill>
              <a:srgbClr val="FFFFFF"/>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du texte 2">
            <a:extLst>
              <a:ext uri="{FF2B5EF4-FFF2-40B4-BE49-F238E27FC236}">
                <a16:creationId xmlns:a16="http://schemas.microsoft.com/office/drawing/2014/main" id="{555F66A7-1D2E-42A4-BE71-6C8B9E925580}"/>
              </a:ext>
            </a:extLst>
          </p:cNvPr>
          <p:cNvSpPr txBox="1">
            <a:spLocks/>
          </p:cNvSpPr>
          <p:nvPr/>
        </p:nvSpPr>
        <p:spPr>
          <a:xfrm>
            <a:off x="609601" y="609600"/>
            <a:ext cx="11188703"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spc="-15" dirty="0">
                <a:solidFill>
                  <a:srgbClr val="00658A"/>
                </a:solidFill>
              </a:rPr>
              <a:t>À VÉZAC, UNE POLITIQUE VOLONTARISTE AFFIRMÉE </a:t>
            </a:r>
          </a:p>
          <a:p>
            <a:r>
              <a:rPr lang="fr-FR" sz="1800" b="0" kern="0" spc="-15" dirty="0">
                <a:solidFill>
                  <a:srgbClr val="00658A"/>
                </a:solidFill>
              </a:rPr>
              <a:t>Le bien vieillir et le vivre ensemble, au cœur des projets municipaux</a:t>
            </a:r>
            <a:endParaRPr lang="fr-FR" kern="0" dirty="0"/>
          </a:p>
        </p:txBody>
      </p:sp>
      <p:sp>
        <p:nvSpPr>
          <p:cNvPr id="18" name="Espace réservé du texte 3">
            <a:extLst>
              <a:ext uri="{FF2B5EF4-FFF2-40B4-BE49-F238E27FC236}">
                <a16:creationId xmlns:a16="http://schemas.microsoft.com/office/drawing/2014/main" id="{862E1378-9D50-4EE1-8D1F-BE0E9B901D6F}"/>
              </a:ext>
            </a:extLst>
          </p:cNvPr>
          <p:cNvSpPr txBox="1">
            <a:spLocks/>
          </p:cNvSpPr>
          <p:nvPr/>
        </p:nvSpPr>
        <p:spPr>
          <a:xfrm>
            <a:off x="609601" y="1640892"/>
            <a:ext cx="3469282" cy="58992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ClrTx/>
              <a:buNone/>
            </a:pPr>
            <a:r>
              <a:rPr lang="fr-FR" sz="1400" i="1" kern="0" dirty="0">
                <a:solidFill>
                  <a:sysClr val="windowText" lastClr="000000"/>
                </a:solidFill>
              </a:rPr>
              <a:t>Une multitude de projets qui ont vu le jour ces dernières années …</a:t>
            </a:r>
            <a:endParaRPr lang="fr-FR" sz="1100" kern="0" dirty="0">
              <a:solidFill>
                <a:srgbClr val="F5AFA5"/>
              </a:solidFill>
            </a:endParaRPr>
          </a:p>
        </p:txBody>
      </p:sp>
    </p:spTree>
    <p:extLst>
      <p:ext uri="{BB962C8B-B14F-4D97-AF65-F5344CB8AC3E}">
        <p14:creationId xmlns:p14="http://schemas.microsoft.com/office/powerpoint/2010/main" val="76135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8447DC4-D853-4D48-A034-39478DDC2D1F}"/>
              </a:ext>
            </a:extLst>
          </p:cNvPr>
          <p:cNvSpPr>
            <a:spLocks noGrp="1"/>
          </p:cNvSpPr>
          <p:nvPr>
            <p:ph type="body" sz="quarter" idx="21"/>
          </p:nvPr>
        </p:nvSpPr>
        <p:spPr>
          <a:xfrm>
            <a:off x="2711624" y="3471762"/>
            <a:ext cx="1980571" cy="584963"/>
          </a:xfrm>
        </p:spPr>
        <p:txBody>
          <a:bodyPr tIns="46800" numCol="1" spcCol="360000"/>
          <a:lstStyle/>
          <a:p>
            <a:pPr marL="0" indent="0" algn="ctr">
              <a:buNone/>
            </a:pPr>
            <a:r>
              <a:rPr lang="fr-FR" sz="1400" dirty="0"/>
              <a:t>Lot les Terrons</a:t>
            </a:r>
            <a:endParaRPr lang="fr-FR" sz="1100" dirty="0">
              <a:solidFill>
                <a:srgbClr val="FF0000"/>
              </a:solidFill>
            </a:endParaRPr>
          </a:p>
        </p:txBody>
      </p:sp>
      <p:sp>
        <p:nvSpPr>
          <p:cNvPr id="5" name="Rectangle 4">
            <a:extLst>
              <a:ext uri="{FF2B5EF4-FFF2-40B4-BE49-F238E27FC236}">
                <a16:creationId xmlns:a16="http://schemas.microsoft.com/office/drawing/2014/main" id="{CE6E9540-7CC2-4C7F-8213-2B692153C3FB}"/>
              </a:ext>
            </a:extLst>
          </p:cNvPr>
          <p:cNvSpPr/>
          <p:nvPr/>
        </p:nvSpPr>
        <p:spPr>
          <a:xfrm>
            <a:off x="9336360" y="5517231"/>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462B73B8-D19A-4C66-A308-56676BC34341}"/>
              </a:ext>
            </a:extLst>
          </p:cNvPr>
          <p:cNvSpPr txBox="1">
            <a:spLocks/>
          </p:cNvSpPr>
          <p:nvPr/>
        </p:nvSpPr>
        <p:spPr>
          <a:xfrm>
            <a:off x="2711624" y="1959595"/>
            <a:ext cx="1980571" cy="4409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Calibri" panose="020F0502020204030204" pitchFamily="34" charset="0"/>
              <a:buNone/>
            </a:pPr>
            <a:r>
              <a:rPr lang="fr-FR" sz="1600" b="1" kern="0" dirty="0">
                <a:solidFill>
                  <a:srgbClr val="EE6F5E"/>
                </a:solidFill>
              </a:rPr>
              <a:t>Un site déjà identifié</a:t>
            </a:r>
            <a:endParaRPr lang="fr-FR" sz="1200" b="1" kern="0" dirty="0">
              <a:solidFill>
                <a:srgbClr val="EE6F5E"/>
              </a:solidFill>
            </a:endParaRPr>
          </a:p>
        </p:txBody>
      </p:sp>
      <p:sp>
        <p:nvSpPr>
          <p:cNvPr id="8" name="Espace réservé du texte 3">
            <a:extLst>
              <a:ext uri="{FF2B5EF4-FFF2-40B4-BE49-F238E27FC236}">
                <a16:creationId xmlns:a16="http://schemas.microsoft.com/office/drawing/2014/main" id="{D6A750EE-B8D4-43A8-8C40-541BEB166605}"/>
              </a:ext>
            </a:extLst>
          </p:cNvPr>
          <p:cNvSpPr txBox="1">
            <a:spLocks/>
          </p:cNvSpPr>
          <p:nvPr/>
        </p:nvSpPr>
        <p:spPr>
          <a:xfrm>
            <a:off x="5112246" y="1955704"/>
            <a:ext cx="3071986" cy="4409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Calibri" panose="020F0502020204030204" pitchFamily="34" charset="0"/>
              <a:buNone/>
            </a:pPr>
            <a:r>
              <a:rPr lang="fr-FR" sz="1600" b="1" kern="0" dirty="0">
                <a:solidFill>
                  <a:srgbClr val="EE6F5E"/>
                </a:solidFill>
              </a:rPr>
              <a:t>Les ambitions / attentes du projet</a:t>
            </a:r>
            <a:endParaRPr lang="fr-FR" sz="1200" b="1" kern="0" dirty="0">
              <a:solidFill>
                <a:srgbClr val="EE6F5E"/>
              </a:solidFill>
            </a:endParaRPr>
          </a:p>
        </p:txBody>
      </p:sp>
      <p:sp>
        <p:nvSpPr>
          <p:cNvPr id="9" name="Espace réservé du texte 3">
            <a:extLst>
              <a:ext uri="{FF2B5EF4-FFF2-40B4-BE49-F238E27FC236}">
                <a16:creationId xmlns:a16="http://schemas.microsoft.com/office/drawing/2014/main" id="{AC5DAFFF-2F54-479F-B649-80E24075AE73}"/>
              </a:ext>
            </a:extLst>
          </p:cNvPr>
          <p:cNvSpPr txBox="1">
            <a:spLocks/>
          </p:cNvSpPr>
          <p:nvPr/>
        </p:nvSpPr>
        <p:spPr>
          <a:xfrm>
            <a:off x="4714950" y="3529779"/>
            <a:ext cx="3469282" cy="1051349"/>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ClrTx/>
              <a:buNone/>
            </a:pPr>
            <a:r>
              <a:rPr lang="fr-FR" sz="1400" i="1" kern="0" dirty="0">
                <a:solidFill>
                  <a:sysClr val="windowText" lastClr="000000"/>
                </a:solidFill>
              </a:rPr>
              <a:t>Un projet qui se veut : </a:t>
            </a:r>
          </a:p>
          <a:p>
            <a:pPr algn="ctr">
              <a:buClrTx/>
              <a:buFont typeface="Wingdings" panose="05000000000000000000" pitchFamily="2" charset="2"/>
              <a:buChar char="ü"/>
            </a:pPr>
            <a:r>
              <a:rPr lang="fr-FR" sz="1400" kern="0" dirty="0">
                <a:solidFill>
                  <a:sysClr val="windowText" lastClr="000000"/>
                </a:solidFill>
              </a:rPr>
              <a:t>Participatif, en adéquation avec l‘action sociale communale et en partenariat avec les acteurs locaux et les habitants</a:t>
            </a:r>
          </a:p>
          <a:p>
            <a:pPr algn="ctr">
              <a:buClrTx/>
              <a:buFont typeface="Wingdings" panose="05000000000000000000" pitchFamily="2" charset="2"/>
              <a:buChar char="ü"/>
            </a:pPr>
            <a:r>
              <a:rPr lang="fr-FR" sz="1400" kern="0" dirty="0">
                <a:solidFill>
                  <a:sysClr val="windowText" lastClr="000000"/>
                </a:solidFill>
              </a:rPr>
              <a:t>Haute performance environnementale</a:t>
            </a:r>
          </a:p>
          <a:p>
            <a:pPr algn="ctr">
              <a:buClrTx/>
              <a:buFont typeface="Wingdings" panose="05000000000000000000" pitchFamily="2" charset="2"/>
              <a:buChar char="ü"/>
            </a:pPr>
            <a:r>
              <a:rPr lang="fr-FR" sz="1400" kern="0" dirty="0">
                <a:solidFill>
                  <a:sysClr val="windowText" lastClr="000000"/>
                </a:solidFill>
              </a:rPr>
              <a:t>En partenariat avec les acteurs locaux</a:t>
            </a:r>
          </a:p>
        </p:txBody>
      </p:sp>
      <p:sp>
        <p:nvSpPr>
          <p:cNvPr id="10" name="Espace réservé du texte 3">
            <a:extLst>
              <a:ext uri="{FF2B5EF4-FFF2-40B4-BE49-F238E27FC236}">
                <a16:creationId xmlns:a16="http://schemas.microsoft.com/office/drawing/2014/main" id="{018AD555-69E6-4AAF-9AD2-E9EFECF5B35D}"/>
              </a:ext>
            </a:extLst>
          </p:cNvPr>
          <p:cNvSpPr txBox="1">
            <a:spLocks/>
          </p:cNvSpPr>
          <p:nvPr/>
        </p:nvSpPr>
        <p:spPr>
          <a:xfrm>
            <a:off x="8832550" y="1956416"/>
            <a:ext cx="2756787" cy="4409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Calibri" panose="020F0502020204030204" pitchFamily="34" charset="0"/>
              <a:buNone/>
            </a:pPr>
            <a:r>
              <a:rPr lang="fr-FR" sz="1600" b="1" kern="0" dirty="0">
                <a:solidFill>
                  <a:srgbClr val="EE6F5E"/>
                </a:solidFill>
              </a:rPr>
              <a:t>La programmation envisagée</a:t>
            </a:r>
            <a:endParaRPr lang="fr-FR" sz="1200" b="1" kern="0" dirty="0">
              <a:solidFill>
                <a:srgbClr val="EE6F5E"/>
              </a:solidFill>
            </a:endParaRPr>
          </a:p>
        </p:txBody>
      </p:sp>
      <p:sp>
        <p:nvSpPr>
          <p:cNvPr id="11" name="Espace réservé du texte 3">
            <a:extLst>
              <a:ext uri="{FF2B5EF4-FFF2-40B4-BE49-F238E27FC236}">
                <a16:creationId xmlns:a16="http://schemas.microsoft.com/office/drawing/2014/main" id="{9E383718-DF60-4BE4-B606-C338D9331429}"/>
              </a:ext>
            </a:extLst>
          </p:cNvPr>
          <p:cNvSpPr txBox="1">
            <a:spLocks/>
          </p:cNvSpPr>
          <p:nvPr/>
        </p:nvSpPr>
        <p:spPr>
          <a:xfrm>
            <a:off x="8492993" y="3465362"/>
            <a:ext cx="3435655" cy="1790422"/>
          </a:xfrm>
          <a:prstGeom prst="rect">
            <a:avLst/>
          </a:prstGeom>
          <a:solidFill>
            <a:srgbClr val="F5AFA5"/>
          </a:solidFill>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ClrTx/>
              <a:buFont typeface="Wingdings" panose="05000000000000000000" pitchFamily="2" charset="2"/>
              <a:buChar char="ü"/>
            </a:pPr>
            <a:r>
              <a:rPr lang="fr-FR" sz="1400" kern="0" dirty="0">
                <a:solidFill>
                  <a:srgbClr val="000000"/>
                </a:solidFill>
              </a:rPr>
              <a:t>Réalisation d’une résidence intergénérationnelle THQE</a:t>
            </a:r>
          </a:p>
          <a:p>
            <a:pPr algn="ctr">
              <a:buClrTx/>
              <a:buFont typeface="Wingdings" panose="05000000000000000000" pitchFamily="2" charset="2"/>
              <a:buChar char="ü"/>
            </a:pPr>
            <a:endParaRPr lang="fr-FR" sz="1400" kern="0" dirty="0">
              <a:solidFill>
                <a:srgbClr val="000000"/>
              </a:solidFill>
            </a:endParaRPr>
          </a:p>
          <a:p>
            <a:pPr algn="ctr">
              <a:buClrTx/>
              <a:buFont typeface="Wingdings" panose="05000000000000000000" pitchFamily="2" charset="2"/>
              <a:buChar char="ü"/>
            </a:pPr>
            <a:r>
              <a:rPr lang="fr-FR" sz="1400" kern="0" dirty="0">
                <a:solidFill>
                  <a:srgbClr val="000000"/>
                </a:solidFill>
              </a:rPr>
              <a:t>Programmation mixte</a:t>
            </a:r>
          </a:p>
          <a:p>
            <a:pPr marL="0" indent="0" algn="ctr">
              <a:buClrTx/>
              <a:buNone/>
            </a:pPr>
            <a:r>
              <a:rPr lang="fr-FR" sz="1400" kern="0" dirty="0">
                <a:solidFill>
                  <a:srgbClr val="000000"/>
                </a:solidFill>
              </a:rPr>
              <a:t>Rdc : activités diverses avec dimensionnement social</a:t>
            </a:r>
          </a:p>
          <a:p>
            <a:pPr marL="0" indent="0" algn="ctr">
              <a:buClrTx/>
              <a:buNone/>
            </a:pPr>
            <a:r>
              <a:rPr lang="fr-FR" sz="1400" kern="0" dirty="0">
                <a:solidFill>
                  <a:srgbClr val="000000"/>
                </a:solidFill>
              </a:rPr>
              <a:t>Etages : logements sociaux (estimés à 18, dont 8 pour séniors)</a:t>
            </a:r>
          </a:p>
          <a:p>
            <a:pPr algn="ctr">
              <a:buClrTx/>
              <a:buFont typeface="Wingdings" panose="05000000000000000000" pitchFamily="2" charset="2"/>
              <a:buChar char="ü"/>
            </a:pPr>
            <a:endParaRPr lang="fr-FR" sz="1400" kern="0" dirty="0">
              <a:solidFill>
                <a:srgbClr val="000000"/>
              </a:solidFill>
            </a:endParaRPr>
          </a:p>
          <a:p>
            <a:pPr algn="ctr">
              <a:buClrTx/>
              <a:buFont typeface="Wingdings" panose="05000000000000000000" pitchFamily="2" charset="2"/>
              <a:buChar char="ü"/>
            </a:pPr>
            <a:endParaRPr lang="fr-FR" sz="1400" kern="0" dirty="0">
              <a:solidFill>
                <a:srgbClr val="000000"/>
              </a:solidFill>
            </a:endParaRPr>
          </a:p>
          <a:p>
            <a:pPr algn="ctr">
              <a:buFont typeface="Wingdings" panose="05000000000000000000" pitchFamily="2" charset="2"/>
              <a:buChar char="ü"/>
            </a:pPr>
            <a:endParaRPr lang="fr-FR" sz="1400" kern="0" dirty="0">
              <a:solidFill>
                <a:srgbClr val="000000"/>
              </a:solidFill>
            </a:endParaRPr>
          </a:p>
          <a:p>
            <a:pPr algn="ctr">
              <a:buFont typeface="Wingdings" panose="05000000000000000000" pitchFamily="2" charset="2"/>
              <a:buChar char="ü"/>
            </a:pPr>
            <a:endParaRPr lang="fr-FR" sz="1400" kern="0" dirty="0">
              <a:solidFill>
                <a:srgbClr val="000000"/>
              </a:solidFill>
            </a:endParaRPr>
          </a:p>
        </p:txBody>
      </p:sp>
      <p:cxnSp>
        <p:nvCxnSpPr>
          <p:cNvPr id="12" name="Connecteur droit 11">
            <a:extLst>
              <a:ext uri="{FF2B5EF4-FFF2-40B4-BE49-F238E27FC236}">
                <a16:creationId xmlns:a16="http://schemas.microsoft.com/office/drawing/2014/main" id="{66EE5F72-65B3-4229-A35C-36863DC116CE}"/>
              </a:ext>
            </a:extLst>
          </p:cNvPr>
          <p:cNvCxnSpPr>
            <a:cxnSpLocks/>
          </p:cNvCxnSpPr>
          <p:nvPr/>
        </p:nvCxnSpPr>
        <p:spPr>
          <a:xfrm flipV="1">
            <a:off x="0" y="3266284"/>
            <a:ext cx="12192000" cy="2025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2E03FDC4-3A88-4DAF-8D35-33EAB3A6C2D5}"/>
              </a:ext>
            </a:extLst>
          </p:cNvPr>
          <p:cNvSpPr/>
          <p:nvPr/>
        </p:nvSpPr>
        <p:spPr>
          <a:xfrm>
            <a:off x="3667222" y="3211492"/>
            <a:ext cx="160877" cy="157870"/>
          </a:xfrm>
          <a:prstGeom prst="ellipse">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CCA664D-D4A0-49F7-9F9C-6272EA02F2BA}"/>
              </a:ext>
            </a:extLst>
          </p:cNvPr>
          <p:cNvSpPr/>
          <p:nvPr/>
        </p:nvSpPr>
        <p:spPr>
          <a:xfrm>
            <a:off x="6527431" y="3187349"/>
            <a:ext cx="160877" cy="157870"/>
          </a:xfrm>
          <a:prstGeom prst="ellipse">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9AE907C8-DB6C-4964-8746-D62E33466B5F}"/>
              </a:ext>
            </a:extLst>
          </p:cNvPr>
          <p:cNvSpPr/>
          <p:nvPr/>
        </p:nvSpPr>
        <p:spPr>
          <a:xfrm>
            <a:off x="10128694" y="3186760"/>
            <a:ext cx="160877" cy="157870"/>
          </a:xfrm>
          <a:prstGeom prst="ellipse">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1BE985C2-26B2-4A22-9916-E8A5196A29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33153" y="2416901"/>
            <a:ext cx="648689" cy="648689"/>
          </a:xfrm>
          <a:prstGeom prst="rect">
            <a:avLst/>
          </a:prstGeom>
        </p:spPr>
      </p:pic>
      <p:pic>
        <p:nvPicPr>
          <p:cNvPr id="25" name="Image 24">
            <a:extLst>
              <a:ext uri="{FF2B5EF4-FFF2-40B4-BE49-F238E27FC236}">
                <a16:creationId xmlns:a16="http://schemas.microsoft.com/office/drawing/2014/main" id="{3CED3C8E-FA2D-4D22-885B-367A058758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94903" y="2601620"/>
            <a:ext cx="479437" cy="479437"/>
          </a:xfrm>
          <a:prstGeom prst="rect">
            <a:avLst/>
          </a:prstGeom>
        </p:spPr>
      </p:pic>
      <p:sp>
        <p:nvSpPr>
          <p:cNvPr id="26" name="Espace réservé du texte 3">
            <a:extLst>
              <a:ext uri="{FF2B5EF4-FFF2-40B4-BE49-F238E27FC236}">
                <a16:creationId xmlns:a16="http://schemas.microsoft.com/office/drawing/2014/main" id="{9DE171A1-713A-4912-9736-5B7E6FF33B04}"/>
              </a:ext>
            </a:extLst>
          </p:cNvPr>
          <p:cNvSpPr txBox="1">
            <a:spLocks/>
          </p:cNvSpPr>
          <p:nvPr/>
        </p:nvSpPr>
        <p:spPr>
          <a:xfrm>
            <a:off x="609601" y="5537481"/>
            <a:ext cx="7214472" cy="1111628"/>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fr-FR" sz="1400" kern="0" dirty="0">
                <a:solidFill>
                  <a:srgbClr val="000000"/>
                </a:solidFill>
              </a:rPr>
              <a:t>Dans sa candidature, la commune précise que le « </a:t>
            </a:r>
            <a:r>
              <a:rPr lang="fr-FR" sz="1400" dirty="0">
                <a:solidFill>
                  <a:srgbClr val="000000"/>
                </a:solidFill>
              </a:rPr>
              <a:t>projet se veut l’illustration de la politique du bien-vivre ensemble à Vézac et ambitionne le développement de surfaces mutualisées en RDC pour accueillir des activités de télétravail, d’apprentissages et de découvertes de manière conviviale et en parfaite adéquation avec l’action sociale communale déjà très ancrée. »</a:t>
            </a:r>
            <a:endParaRPr lang="fr-FR" sz="1400" kern="0" dirty="0">
              <a:solidFill>
                <a:srgbClr val="000000"/>
              </a:solidFill>
            </a:endParaRPr>
          </a:p>
        </p:txBody>
      </p:sp>
      <p:pic>
        <p:nvPicPr>
          <p:cNvPr id="30" name="Image 29">
            <a:extLst>
              <a:ext uri="{FF2B5EF4-FFF2-40B4-BE49-F238E27FC236}">
                <a16:creationId xmlns:a16="http://schemas.microsoft.com/office/drawing/2014/main" id="{93A5B1D6-7365-49A7-8A39-8DB1717E3CA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1705254">
            <a:off x="7812981" y="5441798"/>
            <a:ext cx="724767" cy="724767"/>
          </a:xfrm>
          <a:prstGeom prst="rect">
            <a:avLst/>
          </a:prstGeom>
        </p:spPr>
      </p:pic>
      <p:sp>
        <p:nvSpPr>
          <p:cNvPr id="33" name="Espace réservé du texte 2">
            <a:extLst>
              <a:ext uri="{FF2B5EF4-FFF2-40B4-BE49-F238E27FC236}">
                <a16:creationId xmlns:a16="http://schemas.microsoft.com/office/drawing/2014/main" id="{E128C2F6-1939-4D64-B09E-43833E5786B1}"/>
              </a:ext>
            </a:extLst>
          </p:cNvPr>
          <p:cNvSpPr txBox="1">
            <a:spLocks/>
          </p:cNvSpPr>
          <p:nvPr/>
        </p:nvSpPr>
        <p:spPr>
          <a:xfrm>
            <a:off x="609601" y="609600"/>
            <a:ext cx="11188703"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spc="-15" dirty="0">
                <a:solidFill>
                  <a:srgbClr val="00658A"/>
                </a:solidFill>
              </a:rPr>
              <a:t>UN PROJET D’HABITAT ADAPTE PORTE PAR LES ELUS</a:t>
            </a:r>
          </a:p>
          <a:p>
            <a:r>
              <a:rPr lang="fr-FR" sz="1800" b="0" kern="0" spc="-15" dirty="0">
                <a:solidFill>
                  <a:srgbClr val="00658A"/>
                </a:solidFill>
              </a:rPr>
              <a:t>Réalisation d’une résidence intergénérationnelle THQE au cœur du programme « Petites villes de demain »</a:t>
            </a:r>
            <a:endParaRPr lang="fr-FR" kern="0" dirty="0"/>
          </a:p>
        </p:txBody>
      </p:sp>
      <p:pic>
        <p:nvPicPr>
          <p:cNvPr id="19" name="Image 18">
            <a:extLst>
              <a:ext uri="{FF2B5EF4-FFF2-40B4-BE49-F238E27FC236}">
                <a16:creationId xmlns:a16="http://schemas.microsoft.com/office/drawing/2014/main" id="{A45C19A1-3DFA-4D5C-97F2-8066FFBB5B5D}"/>
              </a:ext>
            </a:extLst>
          </p:cNvPr>
          <p:cNvPicPr>
            <a:picLocks noChangeAspect="1"/>
          </p:cNvPicPr>
          <p:nvPr/>
        </p:nvPicPr>
        <p:blipFill>
          <a:blip r:embed="rId6"/>
          <a:stretch>
            <a:fillRect/>
          </a:stretch>
        </p:blipFill>
        <p:spPr>
          <a:xfrm>
            <a:off x="6311407" y="2470292"/>
            <a:ext cx="648689" cy="664640"/>
          </a:xfrm>
          <a:prstGeom prst="rect">
            <a:avLst/>
          </a:prstGeom>
        </p:spPr>
      </p:pic>
      <p:sp>
        <p:nvSpPr>
          <p:cNvPr id="20" name="Espace réservé du texte 3">
            <a:extLst>
              <a:ext uri="{FF2B5EF4-FFF2-40B4-BE49-F238E27FC236}">
                <a16:creationId xmlns:a16="http://schemas.microsoft.com/office/drawing/2014/main" id="{DE123BE9-C732-4218-AB70-85C2CAF29D47}"/>
              </a:ext>
            </a:extLst>
          </p:cNvPr>
          <p:cNvSpPr txBox="1">
            <a:spLocks/>
          </p:cNvSpPr>
          <p:nvPr/>
        </p:nvSpPr>
        <p:spPr>
          <a:xfrm>
            <a:off x="-96688" y="3551491"/>
            <a:ext cx="2741502" cy="1051349"/>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buClrTx/>
              <a:buFont typeface="Wingdings" panose="05000000000000000000" pitchFamily="2" charset="2"/>
              <a:buChar char="ü"/>
            </a:pPr>
            <a:r>
              <a:rPr lang="fr-FR" sz="1400" kern="0" dirty="0">
                <a:solidFill>
                  <a:srgbClr val="000000"/>
                </a:solidFill>
              </a:rPr>
              <a:t>Le vieillissement de la population qui requestionne l’adaptation des logements</a:t>
            </a:r>
          </a:p>
          <a:p>
            <a:pPr algn="ctr">
              <a:buClrTx/>
              <a:buFont typeface="Wingdings" panose="05000000000000000000" pitchFamily="2" charset="2"/>
              <a:buChar char="ü"/>
            </a:pPr>
            <a:r>
              <a:rPr lang="fr-FR" sz="1400" kern="0" dirty="0">
                <a:solidFill>
                  <a:srgbClr val="000000"/>
                </a:solidFill>
              </a:rPr>
              <a:t>Un besoin de proposer de nouveaux logements adaptés pour les séniors</a:t>
            </a:r>
          </a:p>
        </p:txBody>
      </p:sp>
      <p:sp>
        <p:nvSpPr>
          <p:cNvPr id="22" name="Espace réservé du texte 3">
            <a:extLst>
              <a:ext uri="{FF2B5EF4-FFF2-40B4-BE49-F238E27FC236}">
                <a16:creationId xmlns:a16="http://schemas.microsoft.com/office/drawing/2014/main" id="{13ED95CE-D40F-411B-B0A1-78F2E60A4257}"/>
              </a:ext>
            </a:extLst>
          </p:cNvPr>
          <p:cNvSpPr txBox="1">
            <a:spLocks/>
          </p:cNvSpPr>
          <p:nvPr/>
        </p:nvSpPr>
        <p:spPr>
          <a:xfrm>
            <a:off x="-117304" y="1972904"/>
            <a:ext cx="3071986" cy="4409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Calibri" panose="020F0502020204030204" pitchFamily="34" charset="0"/>
              <a:buNone/>
            </a:pPr>
            <a:r>
              <a:rPr lang="fr-FR" sz="1600" b="1" kern="0" dirty="0">
                <a:solidFill>
                  <a:srgbClr val="EE6F5E"/>
                </a:solidFill>
              </a:rPr>
              <a:t>Des besoins </a:t>
            </a:r>
            <a:endParaRPr lang="fr-FR" sz="1200" b="1" kern="0" dirty="0">
              <a:solidFill>
                <a:srgbClr val="EE6F5E"/>
              </a:solidFill>
            </a:endParaRPr>
          </a:p>
        </p:txBody>
      </p:sp>
      <p:sp>
        <p:nvSpPr>
          <p:cNvPr id="24" name="Ellipse 23">
            <a:extLst>
              <a:ext uri="{FF2B5EF4-FFF2-40B4-BE49-F238E27FC236}">
                <a16:creationId xmlns:a16="http://schemas.microsoft.com/office/drawing/2014/main" id="{646165B8-7B9F-4920-BCFB-858FB782C0D5}"/>
              </a:ext>
            </a:extLst>
          </p:cNvPr>
          <p:cNvSpPr/>
          <p:nvPr/>
        </p:nvSpPr>
        <p:spPr>
          <a:xfrm>
            <a:off x="1274063" y="3197474"/>
            <a:ext cx="160877" cy="157870"/>
          </a:xfrm>
          <a:prstGeom prst="ellipse">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A5909A5E-75F0-4F9F-81C6-71E0A31B6C0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78971" y="2607494"/>
            <a:ext cx="431188" cy="431188"/>
          </a:xfrm>
          <a:prstGeom prst="rect">
            <a:avLst/>
          </a:prstGeom>
        </p:spPr>
      </p:pic>
    </p:spTree>
    <p:extLst>
      <p:ext uri="{BB962C8B-B14F-4D97-AF65-F5344CB8AC3E}">
        <p14:creationId xmlns:p14="http://schemas.microsoft.com/office/powerpoint/2010/main" val="338151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60FFF-55C5-4694-8B17-FAAD618A9570}"/>
              </a:ext>
            </a:extLst>
          </p:cNvPr>
          <p:cNvSpPr/>
          <p:nvPr/>
        </p:nvSpPr>
        <p:spPr>
          <a:xfrm>
            <a:off x="9336360" y="5517231"/>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4E057CB2-B8E4-4406-9DD1-390CFA9B12ED}"/>
              </a:ext>
            </a:extLst>
          </p:cNvPr>
          <p:cNvPicPr>
            <a:picLocks noChangeAspect="1"/>
          </p:cNvPicPr>
          <p:nvPr/>
        </p:nvPicPr>
        <p:blipFill>
          <a:blip r:embed="rId3"/>
          <a:stretch>
            <a:fillRect/>
          </a:stretch>
        </p:blipFill>
        <p:spPr>
          <a:xfrm>
            <a:off x="684076" y="1830257"/>
            <a:ext cx="10823848" cy="4582738"/>
          </a:xfrm>
          <a:prstGeom prst="rect">
            <a:avLst/>
          </a:prstGeom>
        </p:spPr>
      </p:pic>
      <p:sp>
        <p:nvSpPr>
          <p:cNvPr id="16" name="Rectangle 15">
            <a:extLst>
              <a:ext uri="{FF2B5EF4-FFF2-40B4-BE49-F238E27FC236}">
                <a16:creationId xmlns:a16="http://schemas.microsoft.com/office/drawing/2014/main" id="{C081CAB7-B8CF-4EEB-A264-A101EAD01942}"/>
              </a:ext>
            </a:extLst>
          </p:cNvPr>
          <p:cNvSpPr/>
          <p:nvPr/>
        </p:nvSpPr>
        <p:spPr>
          <a:xfrm>
            <a:off x="601535" y="6412995"/>
            <a:ext cx="3258264" cy="253916"/>
          </a:xfrm>
          <a:prstGeom prst="rect">
            <a:avLst/>
          </a:prstGeom>
        </p:spPr>
        <p:txBody>
          <a:bodyPr wrap="none">
            <a:spAutoFit/>
          </a:bodyPr>
          <a:lstStyle/>
          <a:p>
            <a:r>
              <a:rPr lang="fr-FR" sz="1050" b="1" kern="0" spc="-5" dirty="0">
                <a:solidFill>
                  <a:srgbClr val="231F20"/>
                </a:solidFill>
                <a:cs typeface="Calibri"/>
              </a:rPr>
              <a:t>Source : les chiffres clés du vieillissement dans le Cantal</a:t>
            </a:r>
          </a:p>
        </p:txBody>
      </p:sp>
      <p:sp>
        <p:nvSpPr>
          <p:cNvPr id="7" name="Espace réservé du texte 2">
            <a:extLst>
              <a:ext uri="{FF2B5EF4-FFF2-40B4-BE49-F238E27FC236}">
                <a16:creationId xmlns:a16="http://schemas.microsoft.com/office/drawing/2014/main" id="{8DEAC03E-BD60-410B-A367-717D0B9339CF}"/>
              </a:ext>
            </a:extLst>
          </p:cNvPr>
          <p:cNvSpPr txBox="1">
            <a:spLocks/>
          </p:cNvSpPr>
          <p:nvPr/>
        </p:nvSpPr>
        <p:spPr>
          <a:xfrm>
            <a:off x="609601" y="609600"/>
            <a:ext cx="8870775"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spc="-15" dirty="0">
                <a:solidFill>
                  <a:srgbClr val="00658A"/>
                </a:solidFill>
              </a:rPr>
              <a:t>HABITAT INCLUSIF, DE QUOI PARLE-T-ON ?</a:t>
            </a:r>
          </a:p>
          <a:p>
            <a:r>
              <a:rPr lang="fr-FR" sz="1800" b="0" kern="0" spc="-15" dirty="0">
                <a:solidFill>
                  <a:srgbClr val="00658A"/>
                </a:solidFill>
              </a:rPr>
              <a:t>Les différentes formes d’habitats alternatifs</a:t>
            </a:r>
            <a:endParaRPr lang="fr-FR" kern="0" dirty="0">
              <a:solidFill>
                <a:sysClr val="windowText" lastClr="000000"/>
              </a:solidFill>
            </a:endParaRPr>
          </a:p>
          <a:p>
            <a:endParaRPr lang="fr-FR" kern="0" dirty="0"/>
          </a:p>
        </p:txBody>
      </p:sp>
    </p:spTree>
    <p:extLst>
      <p:ext uri="{BB962C8B-B14F-4D97-AF65-F5344CB8AC3E}">
        <p14:creationId xmlns:p14="http://schemas.microsoft.com/office/powerpoint/2010/main" val="254391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20">
            <a:extLst>
              <a:ext uri="{FF2B5EF4-FFF2-40B4-BE49-F238E27FC236}">
                <a16:creationId xmlns:a16="http://schemas.microsoft.com/office/drawing/2014/main" id="{1816AE83-B4ED-4C57-876F-AE77AB193CEF}"/>
              </a:ext>
            </a:extLst>
          </p:cNvPr>
          <p:cNvSpPr/>
          <p:nvPr/>
        </p:nvSpPr>
        <p:spPr>
          <a:xfrm>
            <a:off x="703789" y="1538611"/>
            <a:ext cx="5015677" cy="1656184"/>
          </a:xfrm>
          <a:prstGeom prst="roundRect">
            <a:avLst>
              <a:gd name="adj" fmla="val 13845"/>
            </a:avLst>
          </a:prstGeom>
          <a:solidFill>
            <a:srgbClr val="00628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à coins arrondis 20">
            <a:extLst>
              <a:ext uri="{FF2B5EF4-FFF2-40B4-BE49-F238E27FC236}">
                <a16:creationId xmlns:a16="http://schemas.microsoft.com/office/drawing/2014/main" id="{9947B6D6-12D5-4F42-A79F-26EFA597C48A}"/>
              </a:ext>
            </a:extLst>
          </p:cNvPr>
          <p:cNvSpPr/>
          <p:nvPr/>
        </p:nvSpPr>
        <p:spPr>
          <a:xfrm>
            <a:off x="6223521" y="1538611"/>
            <a:ext cx="4932901" cy="1656184"/>
          </a:xfrm>
          <a:prstGeom prst="roundRect">
            <a:avLst>
              <a:gd name="adj" fmla="val 13845"/>
            </a:avLst>
          </a:prstGeom>
          <a:solidFill>
            <a:srgbClr val="00628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A1AEFCFC-B19E-4178-AFE0-19B9B80B260A}"/>
              </a:ext>
            </a:extLst>
          </p:cNvPr>
          <p:cNvSpPr/>
          <p:nvPr/>
        </p:nvSpPr>
        <p:spPr>
          <a:xfrm>
            <a:off x="1146070" y="1683750"/>
            <a:ext cx="4008140" cy="1312347"/>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Etape 1</a:t>
            </a:r>
          </a:p>
          <a:p>
            <a:pPr lvl="0" algn="ctr">
              <a:lnSpc>
                <a:spcPct val="115000"/>
              </a:lnSpc>
              <a:spcBef>
                <a:spcPts val="600"/>
              </a:spcBef>
              <a:spcAft>
                <a:spcPts val="0"/>
              </a:spcAft>
            </a:pPr>
            <a:r>
              <a:rPr lang="fr-FR" sz="2400" b="1" dirty="0">
                <a:solidFill>
                  <a:srgbClr val="000000"/>
                </a:solidFill>
                <a:ea typeface="Calibri" panose="020F0502020204030204" pitchFamily="34" charset="0"/>
                <a:cs typeface="Calibri" panose="020F0502020204030204" pitchFamily="34" charset="0"/>
              </a:rPr>
              <a:t>Réalisation d’une étude d’opportunité</a:t>
            </a:r>
            <a:endParaRPr lang="fr-FR" sz="2400" b="1" dirty="0">
              <a:effectLst/>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049146FA-A683-41AC-BD56-0E86F3962E3B}"/>
              </a:ext>
            </a:extLst>
          </p:cNvPr>
          <p:cNvSpPr/>
          <p:nvPr/>
        </p:nvSpPr>
        <p:spPr>
          <a:xfrm>
            <a:off x="6721017" y="1683750"/>
            <a:ext cx="4008140" cy="1312347"/>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Etape 2</a:t>
            </a:r>
          </a:p>
          <a:p>
            <a:pPr lvl="0" algn="ctr">
              <a:lnSpc>
                <a:spcPct val="115000"/>
              </a:lnSpc>
              <a:spcBef>
                <a:spcPts val="600"/>
              </a:spcBef>
              <a:spcAft>
                <a:spcPts val="0"/>
              </a:spcAft>
            </a:pPr>
            <a:r>
              <a:rPr lang="fr-FR" sz="2400" b="1" dirty="0">
                <a:solidFill>
                  <a:srgbClr val="000000"/>
                </a:solidFill>
                <a:ea typeface="Calibri" panose="020F0502020204030204" pitchFamily="34" charset="0"/>
                <a:cs typeface="Calibri" panose="020F0502020204030204" pitchFamily="34" charset="0"/>
              </a:rPr>
              <a:t>Réalisation d’une feuille de route</a:t>
            </a:r>
            <a:endParaRPr lang="fr-FR" sz="2400" b="1" dirty="0">
              <a:effectLst/>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E29740B-1AE6-4187-A662-FB28F30F3E81}"/>
              </a:ext>
            </a:extLst>
          </p:cNvPr>
          <p:cNvSpPr/>
          <p:nvPr/>
        </p:nvSpPr>
        <p:spPr>
          <a:xfrm>
            <a:off x="2674984" y="3553484"/>
            <a:ext cx="1073285"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Objectifs</a:t>
            </a:r>
            <a:endParaRPr lang="fr-FR" sz="2400" b="1" dirty="0">
              <a:effectLst/>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1310C0AA-7E3A-4B55-838C-81E73DDCAB22}"/>
              </a:ext>
            </a:extLst>
          </p:cNvPr>
          <p:cNvSpPr/>
          <p:nvPr/>
        </p:nvSpPr>
        <p:spPr>
          <a:xfrm>
            <a:off x="2494051" y="5913506"/>
            <a:ext cx="1295400"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Calendrier</a:t>
            </a:r>
            <a:endParaRPr lang="fr-FR" sz="2400" b="1" dirty="0">
              <a:effectLst/>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C4234D8-A2DF-4BA4-B45F-39AD961FB194}"/>
              </a:ext>
            </a:extLst>
          </p:cNvPr>
          <p:cNvSpPr/>
          <p:nvPr/>
        </p:nvSpPr>
        <p:spPr>
          <a:xfrm>
            <a:off x="8135003" y="3539039"/>
            <a:ext cx="1188769"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Objectifs</a:t>
            </a:r>
            <a:endParaRPr lang="fr-FR" sz="2400" b="1" dirty="0">
              <a:effectLst/>
              <a:ea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30358E56-506F-44FC-88E3-2106128CD17D}"/>
              </a:ext>
            </a:extLst>
          </p:cNvPr>
          <p:cNvSpPr/>
          <p:nvPr/>
        </p:nvSpPr>
        <p:spPr>
          <a:xfrm>
            <a:off x="8114767" y="5851382"/>
            <a:ext cx="1295400"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000000"/>
                </a:solidFill>
                <a:ea typeface="Calibri" panose="020F0502020204030204" pitchFamily="34" charset="0"/>
                <a:cs typeface="Candara" panose="020E0502030303020204" pitchFamily="34" charset="0"/>
              </a:rPr>
              <a:t>Calendrier</a:t>
            </a:r>
            <a:endParaRPr lang="fr-FR" sz="2400" b="1" dirty="0">
              <a:effectLst/>
              <a:ea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4224815B-FE0A-4955-BC05-45351C7D4351}"/>
              </a:ext>
            </a:extLst>
          </p:cNvPr>
          <p:cNvSpPr/>
          <p:nvPr/>
        </p:nvSpPr>
        <p:spPr>
          <a:xfrm>
            <a:off x="703790" y="3748976"/>
            <a:ext cx="5015676" cy="1446550"/>
          </a:xfrm>
          <a:prstGeom prst="rect">
            <a:avLst/>
          </a:prstGeom>
        </p:spPr>
        <p:txBody>
          <a:bodyPr wrap="square">
            <a:spAutoFit/>
          </a:bodyPr>
          <a:lstStyle/>
          <a:p>
            <a:pPr marL="285750" indent="-285750" algn="ctr">
              <a:buFont typeface="Wingdings" panose="05000000000000000000" pitchFamily="2" charset="2"/>
              <a:buChar char="ü"/>
            </a:pPr>
            <a:endParaRPr lang="fr-FR" sz="1400" b="1" dirty="0">
              <a:solidFill>
                <a:srgbClr val="000000"/>
              </a:solidFill>
            </a:endParaRPr>
          </a:p>
          <a:p>
            <a:pPr marL="285750" indent="-285750" algn="ctr">
              <a:buFont typeface="Wingdings" panose="05000000000000000000" pitchFamily="2" charset="2"/>
              <a:buChar char="ü"/>
            </a:pPr>
            <a:r>
              <a:rPr lang="fr-FR" sz="1400" dirty="0">
                <a:solidFill>
                  <a:srgbClr val="000000"/>
                </a:solidFill>
              </a:rPr>
              <a:t>Etudier et confirmer la faisabilité du projet au regard des besoins du territoire et des habitants</a:t>
            </a:r>
          </a:p>
          <a:p>
            <a:pPr marL="285750" indent="-285750" algn="ctr">
              <a:buFont typeface="Wingdings" panose="05000000000000000000" pitchFamily="2" charset="2"/>
              <a:buChar char="ü"/>
            </a:pPr>
            <a:r>
              <a:rPr lang="fr-FR" sz="1400" dirty="0">
                <a:solidFill>
                  <a:srgbClr val="000000"/>
                </a:solidFill>
              </a:rPr>
              <a:t>Identifier les conditions favorables à la mise en œuvre du programme</a:t>
            </a:r>
          </a:p>
          <a:p>
            <a:pPr marL="285750" indent="-285750" algn="ctr">
              <a:buFont typeface="Wingdings" panose="05000000000000000000" pitchFamily="2" charset="2"/>
              <a:buChar char="ü"/>
            </a:pPr>
            <a:endParaRPr lang="fr-FR" b="1" dirty="0">
              <a:solidFill>
                <a:srgbClr val="000000"/>
              </a:solidFill>
            </a:endParaRPr>
          </a:p>
        </p:txBody>
      </p:sp>
      <p:sp>
        <p:nvSpPr>
          <p:cNvPr id="28" name="Rectangle 27">
            <a:extLst>
              <a:ext uri="{FF2B5EF4-FFF2-40B4-BE49-F238E27FC236}">
                <a16:creationId xmlns:a16="http://schemas.microsoft.com/office/drawing/2014/main" id="{2FC7437E-32DF-4CF1-A945-1F0142805FF9}"/>
              </a:ext>
            </a:extLst>
          </p:cNvPr>
          <p:cNvSpPr/>
          <p:nvPr/>
        </p:nvSpPr>
        <p:spPr>
          <a:xfrm>
            <a:off x="2131467" y="6246160"/>
            <a:ext cx="2020567"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EE6F5E"/>
                </a:solidFill>
                <a:ea typeface="Calibri" panose="020F0502020204030204" pitchFamily="34" charset="0"/>
                <a:cs typeface="Candara" panose="020E0502030303020204" pitchFamily="34" charset="0"/>
              </a:rPr>
              <a:t>Fin octobre 2023</a:t>
            </a:r>
            <a:endParaRPr lang="fr-FR" sz="2400" b="1" dirty="0">
              <a:solidFill>
                <a:srgbClr val="EE6F5E"/>
              </a:solidFill>
              <a:effectLst/>
              <a:ea typeface="Calibri" panose="020F0502020204030204" pitchFamily="34" charset="0"/>
              <a:cs typeface="Calibri" panose="020F0502020204030204" pitchFamily="34" charset="0"/>
            </a:endParaRPr>
          </a:p>
        </p:txBody>
      </p:sp>
      <p:sp>
        <p:nvSpPr>
          <p:cNvPr id="3" name="Flèche : droite 2">
            <a:extLst>
              <a:ext uri="{FF2B5EF4-FFF2-40B4-BE49-F238E27FC236}">
                <a16:creationId xmlns:a16="http://schemas.microsoft.com/office/drawing/2014/main" id="{80503C73-AAF4-4652-9514-61618293FA84}"/>
              </a:ext>
            </a:extLst>
          </p:cNvPr>
          <p:cNvSpPr/>
          <p:nvPr/>
        </p:nvSpPr>
        <p:spPr>
          <a:xfrm>
            <a:off x="4552864" y="6203457"/>
            <a:ext cx="3024336" cy="465903"/>
          </a:xfrm>
          <a:prstGeom prst="rightArrow">
            <a:avLst/>
          </a:prstGeom>
          <a:solidFill>
            <a:srgbClr val="D8D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5336BB86-190B-4F7D-9D16-77D123D5DEB7}"/>
              </a:ext>
            </a:extLst>
          </p:cNvPr>
          <p:cNvSpPr/>
          <p:nvPr/>
        </p:nvSpPr>
        <p:spPr>
          <a:xfrm>
            <a:off x="7752184" y="6246160"/>
            <a:ext cx="2020567" cy="392159"/>
          </a:xfrm>
          <a:prstGeom prst="rect">
            <a:avLst/>
          </a:prstGeom>
        </p:spPr>
        <p:txBody>
          <a:bodyPr wrap="square">
            <a:spAutoFit/>
          </a:bodyPr>
          <a:lstStyle/>
          <a:p>
            <a:pPr lvl="0" algn="ctr">
              <a:lnSpc>
                <a:spcPct val="115000"/>
              </a:lnSpc>
              <a:spcBef>
                <a:spcPts val="600"/>
              </a:spcBef>
              <a:spcAft>
                <a:spcPts val="0"/>
              </a:spcAft>
            </a:pPr>
            <a:r>
              <a:rPr lang="fr-FR" b="1" dirty="0">
                <a:solidFill>
                  <a:srgbClr val="EE6F5E"/>
                </a:solidFill>
                <a:ea typeface="Calibri" panose="020F0502020204030204" pitchFamily="34" charset="0"/>
                <a:cs typeface="Candara" panose="020E0502030303020204" pitchFamily="34" charset="0"/>
              </a:rPr>
              <a:t>Février 2024</a:t>
            </a:r>
            <a:endParaRPr lang="fr-FR" sz="2400" b="1" dirty="0">
              <a:solidFill>
                <a:srgbClr val="EE6F5E"/>
              </a:solidFill>
              <a:effectLst/>
              <a:ea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56BD031-3015-4348-90DC-989920C013BE}"/>
              </a:ext>
            </a:extLst>
          </p:cNvPr>
          <p:cNvSpPr/>
          <p:nvPr/>
        </p:nvSpPr>
        <p:spPr>
          <a:xfrm>
            <a:off x="6186133" y="3683750"/>
            <a:ext cx="5015676" cy="1661993"/>
          </a:xfrm>
          <a:prstGeom prst="rect">
            <a:avLst/>
          </a:prstGeom>
        </p:spPr>
        <p:txBody>
          <a:bodyPr wrap="square">
            <a:spAutoFit/>
          </a:bodyPr>
          <a:lstStyle/>
          <a:p>
            <a:pPr marL="285750" indent="-285750" algn="ctr">
              <a:buFont typeface="Wingdings" panose="05000000000000000000" pitchFamily="2" charset="2"/>
              <a:buChar char="ü"/>
            </a:pPr>
            <a:endParaRPr lang="fr-FR" b="1" dirty="0">
              <a:solidFill>
                <a:srgbClr val="000000"/>
              </a:solidFill>
            </a:endParaRPr>
          </a:p>
          <a:p>
            <a:pPr marL="285750" indent="-285750" algn="ctr">
              <a:buFont typeface="Wingdings" panose="05000000000000000000" pitchFamily="2" charset="2"/>
              <a:buChar char="ü"/>
            </a:pPr>
            <a:r>
              <a:rPr lang="fr-FR" sz="1400" dirty="0">
                <a:solidFill>
                  <a:srgbClr val="000000"/>
                </a:solidFill>
              </a:rPr>
              <a:t>Concerter les habitants </a:t>
            </a:r>
          </a:p>
          <a:p>
            <a:pPr marL="285750" indent="-285750" algn="ctr">
              <a:buFont typeface="Wingdings" panose="05000000000000000000" pitchFamily="2" charset="2"/>
              <a:buChar char="ü"/>
            </a:pPr>
            <a:r>
              <a:rPr lang="fr-FR" sz="1400" dirty="0">
                <a:solidFill>
                  <a:srgbClr val="000000"/>
                </a:solidFill>
              </a:rPr>
              <a:t>Proposer de premières esquisses des projets</a:t>
            </a:r>
          </a:p>
          <a:p>
            <a:pPr marL="285750" indent="-285750" algn="ctr">
              <a:buFont typeface="Wingdings" panose="05000000000000000000" pitchFamily="2" charset="2"/>
              <a:buChar char="ü"/>
            </a:pPr>
            <a:r>
              <a:rPr lang="fr-FR" sz="1400" dirty="0">
                <a:solidFill>
                  <a:srgbClr val="000000"/>
                </a:solidFill>
              </a:rPr>
              <a:t>Proposer des projets chiffrés et donner à voir le montage financier envisageable</a:t>
            </a:r>
          </a:p>
          <a:p>
            <a:pPr marL="285750" indent="-285750" algn="ctr">
              <a:buFont typeface="Wingdings" panose="05000000000000000000" pitchFamily="2" charset="2"/>
              <a:buChar char="ü"/>
            </a:pPr>
            <a:r>
              <a:rPr lang="fr-FR" sz="1400" dirty="0">
                <a:solidFill>
                  <a:srgbClr val="000000"/>
                </a:solidFill>
              </a:rPr>
              <a:t>Fournir une feuille de route à la collectivité pour la poursuite du projet</a:t>
            </a:r>
          </a:p>
        </p:txBody>
      </p:sp>
      <p:pic>
        <p:nvPicPr>
          <p:cNvPr id="5" name="Image 4">
            <a:extLst>
              <a:ext uri="{FF2B5EF4-FFF2-40B4-BE49-F238E27FC236}">
                <a16:creationId xmlns:a16="http://schemas.microsoft.com/office/drawing/2014/main" id="{711C032D-0914-4643-920A-7CC33AE69E5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15546" y="3240224"/>
            <a:ext cx="392159" cy="392159"/>
          </a:xfrm>
          <a:prstGeom prst="rect">
            <a:avLst/>
          </a:prstGeom>
        </p:spPr>
      </p:pic>
      <p:pic>
        <p:nvPicPr>
          <p:cNvPr id="31" name="Image 30">
            <a:extLst>
              <a:ext uri="{FF2B5EF4-FFF2-40B4-BE49-F238E27FC236}">
                <a16:creationId xmlns:a16="http://schemas.microsoft.com/office/drawing/2014/main" id="{05B5360D-5B0D-4194-9F3C-74AF39ABC8F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29007" y="3235273"/>
            <a:ext cx="392159" cy="392159"/>
          </a:xfrm>
          <a:prstGeom prst="rect">
            <a:avLst/>
          </a:prstGeom>
        </p:spPr>
      </p:pic>
      <p:pic>
        <p:nvPicPr>
          <p:cNvPr id="7" name="Image 6">
            <a:extLst>
              <a:ext uri="{FF2B5EF4-FFF2-40B4-BE49-F238E27FC236}">
                <a16:creationId xmlns:a16="http://schemas.microsoft.com/office/drawing/2014/main" id="{9CDB9BC4-EDD7-43BE-808D-5D94079A9CD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07157" y="5648439"/>
            <a:ext cx="277855" cy="277855"/>
          </a:xfrm>
          <a:prstGeom prst="rect">
            <a:avLst/>
          </a:prstGeom>
        </p:spPr>
      </p:pic>
      <p:pic>
        <p:nvPicPr>
          <p:cNvPr id="32" name="Image 31">
            <a:extLst>
              <a:ext uri="{FF2B5EF4-FFF2-40B4-BE49-F238E27FC236}">
                <a16:creationId xmlns:a16="http://schemas.microsoft.com/office/drawing/2014/main" id="{D161D858-F175-4022-B004-7B3867E5F38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81582" y="5635651"/>
            <a:ext cx="277855" cy="277855"/>
          </a:xfrm>
          <a:prstGeom prst="rect">
            <a:avLst/>
          </a:prstGeom>
        </p:spPr>
      </p:pic>
      <p:sp>
        <p:nvSpPr>
          <p:cNvPr id="23" name="Espace réservé du texte 2">
            <a:extLst>
              <a:ext uri="{FF2B5EF4-FFF2-40B4-BE49-F238E27FC236}">
                <a16:creationId xmlns:a16="http://schemas.microsoft.com/office/drawing/2014/main" id="{9FE43CFD-364C-4015-A055-CA3AA8A6A76C}"/>
              </a:ext>
            </a:extLst>
          </p:cNvPr>
          <p:cNvSpPr txBox="1">
            <a:spLocks/>
          </p:cNvSpPr>
          <p:nvPr/>
        </p:nvSpPr>
        <p:spPr>
          <a:xfrm>
            <a:off x="609601" y="609600"/>
            <a:ext cx="8870775"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t>LES GRANDES ÉTAPES PROPOSÉES DE L’ÉTUDE</a:t>
            </a:r>
          </a:p>
          <a:p>
            <a:endParaRPr lang="fr-FR" kern="0" dirty="0"/>
          </a:p>
        </p:txBody>
      </p:sp>
      <p:sp>
        <p:nvSpPr>
          <p:cNvPr id="33" name="ZoneTexte 32">
            <a:extLst>
              <a:ext uri="{FF2B5EF4-FFF2-40B4-BE49-F238E27FC236}">
                <a16:creationId xmlns:a16="http://schemas.microsoft.com/office/drawing/2014/main" id="{786B2AE1-D70F-4747-ADF0-3157EE963955}"/>
              </a:ext>
            </a:extLst>
          </p:cNvPr>
          <p:cNvSpPr txBox="1"/>
          <p:nvPr/>
        </p:nvSpPr>
        <p:spPr>
          <a:xfrm>
            <a:off x="582102" y="1130151"/>
            <a:ext cx="8870774" cy="369332"/>
          </a:xfrm>
          <a:prstGeom prst="rect">
            <a:avLst/>
          </a:prstGeom>
          <a:noFill/>
        </p:spPr>
        <p:txBody>
          <a:bodyPr wrap="square" rtlCol="0">
            <a:spAutoFit/>
          </a:bodyPr>
          <a:lstStyle/>
          <a:p>
            <a:r>
              <a:rPr lang="fr-FR" b="1" dirty="0"/>
              <a:t>Une étude financée par l’ANCT et menée par SOLIHA Drôme  :</a:t>
            </a:r>
          </a:p>
        </p:txBody>
      </p:sp>
    </p:spTree>
    <p:extLst>
      <p:ext uri="{BB962C8B-B14F-4D97-AF65-F5344CB8AC3E}">
        <p14:creationId xmlns:p14="http://schemas.microsoft.com/office/powerpoint/2010/main" val="312691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0E0FF8-6E9D-4DF9-9E29-3722CE18D02C}"/>
              </a:ext>
            </a:extLst>
          </p:cNvPr>
          <p:cNvSpPr/>
          <p:nvPr/>
        </p:nvSpPr>
        <p:spPr>
          <a:xfrm>
            <a:off x="9161433" y="5517231"/>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3">
            <a:extLst>
              <a:ext uri="{FF2B5EF4-FFF2-40B4-BE49-F238E27FC236}">
                <a16:creationId xmlns:a16="http://schemas.microsoft.com/office/drawing/2014/main" id="{F4CFF3CE-DF54-4A2B-AE6B-13EF1D188CEA}"/>
              </a:ext>
            </a:extLst>
          </p:cNvPr>
          <p:cNvSpPr txBox="1">
            <a:spLocks/>
          </p:cNvSpPr>
          <p:nvPr/>
        </p:nvSpPr>
        <p:spPr>
          <a:xfrm>
            <a:off x="4714613" y="1804564"/>
            <a:ext cx="6602136" cy="2363289"/>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fr-FR" sz="1600" b="1" dirty="0">
                <a:solidFill>
                  <a:srgbClr val="EE6F5E"/>
                </a:solidFill>
                <a:ea typeface="Nunito"/>
                <a:cs typeface="Nunito"/>
                <a:sym typeface="Nunito"/>
              </a:rPr>
              <a:t>La réunion publique : </a:t>
            </a:r>
          </a:p>
          <a:p>
            <a:pPr marL="0" indent="0">
              <a:buNone/>
            </a:pPr>
            <a:endParaRPr lang="fr-FR" sz="1400" dirty="0">
              <a:ea typeface="Nunito"/>
              <a:cs typeface="Nunito"/>
              <a:sym typeface="Nunito"/>
            </a:endParaRPr>
          </a:p>
          <a:p>
            <a:pPr>
              <a:buFont typeface="Arial" panose="020B0604020202020204" pitchFamily="34" charset="0"/>
              <a:buChar char="•"/>
            </a:pPr>
            <a:r>
              <a:rPr lang="fr-FR" sz="1400" dirty="0">
                <a:ea typeface="Nunito"/>
                <a:cs typeface="Nunito"/>
                <a:sym typeface="Nunito"/>
              </a:rPr>
              <a:t>S’est tenue le 15 novembre dans la salle polyvalente de la commune de Vézac, avec une trentaine de participants.</a:t>
            </a:r>
            <a:br>
              <a:rPr lang="fr-FR" sz="1400" dirty="0">
                <a:ea typeface="Nunito"/>
                <a:cs typeface="Nunito"/>
                <a:sym typeface="Nunito"/>
              </a:rPr>
            </a:br>
            <a:endParaRPr lang="fr-FR" sz="1400" dirty="0">
              <a:ea typeface="Nunito"/>
              <a:cs typeface="Nunito"/>
              <a:sym typeface="Nunito"/>
            </a:endParaRPr>
          </a:p>
          <a:p>
            <a:pPr>
              <a:buFont typeface="Arial" panose="020B0604020202020204" pitchFamily="34" charset="0"/>
              <a:buChar char="•"/>
            </a:pPr>
            <a:r>
              <a:rPr lang="fr-FR" sz="1400" dirty="0">
                <a:ea typeface="Nunito"/>
                <a:cs typeface="Nunito"/>
                <a:sym typeface="Nunito"/>
              </a:rPr>
              <a:t>Des maires de communes alentours présents ou intéressés par la démarche. </a:t>
            </a:r>
          </a:p>
          <a:p>
            <a:pPr>
              <a:buFont typeface="Arial" panose="020B0604020202020204" pitchFamily="34" charset="0"/>
              <a:buChar char="•"/>
            </a:pPr>
            <a:endParaRPr lang="fr-FR" sz="1400" dirty="0">
              <a:ea typeface="Nunito"/>
              <a:cs typeface="Nunito"/>
              <a:sym typeface="Nunito"/>
            </a:endParaRPr>
          </a:p>
          <a:p>
            <a:pPr>
              <a:buFont typeface="Arial" panose="020B0604020202020204" pitchFamily="34" charset="0"/>
              <a:buChar char="•"/>
            </a:pPr>
            <a:r>
              <a:rPr lang="fr-FR" sz="1400" dirty="0">
                <a:ea typeface="Nunito"/>
                <a:cs typeface="Nunito"/>
                <a:sym typeface="Nunito"/>
              </a:rPr>
              <a:t>Une réunion qui a permis de faire connaître l’habitat inclusif et le projet communal.</a:t>
            </a:r>
          </a:p>
          <a:p>
            <a:pPr>
              <a:buFont typeface="Arial" panose="020B0604020202020204" pitchFamily="34" charset="0"/>
              <a:buChar char="•"/>
            </a:pPr>
            <a:endParaRPr lang="fr-FR" sz="1400" dirty="0">
              <a:ea typeface="Nunito"/>
              <a:cs typeface="Nunito"/>
              <a:sym typeface="Nunito"/>
            </a:endParaRPr>
          </a:p>
          <a:p>
            <a:pPr>
              <a:buFont typeface="Arial" panose="020B0604020202020204" pitchFamily="34" charset="0"/>
              <a:buChar char="•"/>
            </a:pPr>
            <a:r>
              <a:rPr lang="fr-FR" sz="1400" dirty="0">
                <a:ea typeface="Nunito"/>
                <a:cs typeface="Nunito"/>
                <a:sym typeface="Nunito"/>
              </a:rPr>
              <a:t>Des habitants curieux.</a:t>
            </a:r>
            <a:endParaRPr lang="fr-FR" sz="1400" kern="0" dirty="0">
              <a:solidFill>
                <a:sysClr val="windowText" lastClr="000000"/>
              </a:solidFill>
            </a:endParaRPr>
          </a:p>
        </p:txBody>
      </p:sp>
      <p:pic>
        <p:nvPicPr>
          <p:cNvPr id="4" name="Image 3">
            <a:extLst>
              <a:ext uri="{FF2B5EF4-FFF2-40B4-BE49-F238E27FC236}">
                <a16:creationId xmlns:a16="http://schemas.microsoft.com/office/drawing/2014/main" id="{D0FF9212-467B-4E02-B0A5-5534C89CFEA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3393" y="1863176"/>
            <a:ext cx="3947324" cy="2960493"/>
          </a:xfrm>
          <a:prstGeom prst="rect">
            <a:avLst/>
          </a:prstGeom>
        </p:spPr>
      </p:pic>
      <p:sp>
        <p:nvSpPr>
          <p:cNvPr id="8" name="Espace réservé du texte 2">
            <a:extLst>
              <a:ext uri="{FF2B5EF4-FFF2-40B4-BE49-F238E27FC236}">
                <a16:creationId xmlns:a16="http://schemas.microsoft.com/office/drawing/2014/main" id="{3B58CD9D-8ACC-4ECC-BF51-F4CC4B910586}"/>
              </a:ext>
            </a:extLst>
          </p:cNvPr>
          <p:cNvSpPr txBox="1">
            <a:spLocks/>
          </p:cNvSpPr>
          <p:nvPr/>
        </p:nvSpPr>
        <p:spPr>
          <a:xfrm>
            <a:off x="609601" y="609600"/>
            <a:ext cx="8870775"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t>LA CONCERTATION DES HABITANTS</a:t>
            </a:r>
          </a:p>
          <a:p>
            <a:r>
              <a:rPr lang="fr-FR" sz="1800" b="0" kern="0" dirty="0"/>
              <a:t>Une réunion publique et un questionnaire au cœur de la démarche pour évaluer les besoins et envies des habitants</a:t>
            </a:r>
          </a:p>
          <a:p>
            <a:endParaRPr lang="fr-FR" kern="0" dirty="0"/>
          </a:p>
        </p:txBody>
      </p:sp>
      <p:pic>
        <p:nvPicPr>
          <p:cNvPr id="9" name="Image 8">
            <a:extLst>
              <a:ext uri="{FF2B5EF4-FFF2-40B4-BE49-F238E27FC236}">
                <a16:creationId xmlns:a16="http://schemas.microsoft.com/office/drawing/2014/main" id="{A8D73767-E440-443F-A363-1E1CBDFA4EF3}"/>
              </a:ext>
            </a:extLst>
          </p:cNvPr>
          <p:cNvPicPr>
            <a:picLocks noChangeAspect="1"/>
          </p:cNvPicPr>
          <p:nvPr/>
        </p:nvPicPr>
        <p:blipFill>
          <a:blip r:embed="rId4"/>
          <a:stretch>
            <a:fillRect/>
          </a:stretch>
        </p:blipFill>
        <p:spPr>
          <a:xfrm>
            <a:off x="8309820" y="4119454"/>
            <a:ext cx="1703226" cy="2409959"/>
          </a:xfrm>
          <a:prstGeom prst="rect">
            <a:avLst/>
          </a:prstGeom>
          <a:ln>
            <a:solidFill>
              <a:srgbClr val="000000"/>
            </a:solidFill>
          </a:ln>
          <a:effectLst>
            <a:outerShdw blurRad="50800" dist="38100" dir="2700000" algn="tl" rotWithShape="0">
              <a:prstClr val="black">
                <a:alpha val="40000"/>
              </a:prstClr>
            </a:outerShdw>
          </a:effectLst>
        </p:spPr>
      </p:pic>
      <p:pic>
        <p:nvPicPr>
          <p:cNvPr id="12" name="Image 11">
            <a:extLst>
              <a:ext uri="{FF2B5EF4-FFF2-40B4-BE49-F238E27FC236}">
                <a16:creationId xmlns:a16="http://schemas.microsoft.com/office/drawing/2014/main" id="{91520AD0-D5F1-4CEB-8241-2E1A5B84FF88}"/>
              </a:ext>
            </a:extLst>
          </p:cNvPr>
          <p:cNvPicPr>
            <a:picLocks noChangeAspect="1"/>
          </p:cNvPicPr>
          <p:nvPr/>
        </p:nvPicPr>
        <p:blipFill>
          <a:blip r:embed="rId5"/>
          <a:stretch>
            <a:fillRect/>
          </a:stretch>
        </p:blipFill>
        <p:spPr>
          <a:xfrm rot="1125135">
            <a:off x="9940067" y="4301376"/>
            <a:ext cx="1637377" cy="2265595"/>
          </a:xfrm>
          <a:prstGeom prst="rect">
            <a:avLst/>
          </a:prstGeom>
          <a:ln w="3175">
            <a:solidFill>
              <a:srgbClr val="000000"/>
            </a:solidFill>
          </a:ln>
          <a:effectLst>
            <a:outerShdw blurRad="50800" dist="38100" dir="2700000" algn="tl" rotWithShape="0">
              <a:prstClr val="black">
                <a:alpha val="40000"/>
              </a:prstClr>
            </a:outerShdw>
          </a:effectLst>
        </p:spPr>
      </p:pic>
      <p:sp>
        <p:nvSpPr>
          <p:cNvPr id="13" name="Espace réservé du texte 3">
            <a:extLst>
              <a:ext uri="{FF2B5EF4-FFF2-40B4-BE49-F238E27FC236}">
                <a16:creationId xmlns:a16="http://schemas.microsoft.com/office/drawing/2014/main" id="{DC0A86DF-0304-441D-8A20-9106574DF245}"/>
              </a:ext>
            </a:extLst>
          </p:cNvPr>
          <p:cNvSpPr txBox="1">
            <a:spLocks/>
          </p:cNvSpPr>
          <p:nvPr/>
        </p:nvSpPr>
        <p:spPr>
          <a:xfrm>
            <a:off x="734064" y="4527583"/>
            <a:ext cx="7481860" cy="2242446"/>
          </a:xfrm>
          <a:prstGeom prst="rect">
            <a:avLst/>
          </a:prstGeom>
        </p:spPr>
        <p:txBody>
          <a:bodyPr tIns="46800" numCol="1" spcCol="360000"/>
          <a:lstStyle>
            <a:lvl1pPr marL="285750" indent="-285750">
              <a:buClr>
                <a:srgbClr val="00628A"/>
              </a:buClr>
              <a:buFont typeface="Calibri" panose="020F0502020204030204" pitchFamily="34" charset="0"/>
              <a:buChar char="─"/>
              <a:defRPr sz="1800" baseline="0">
                <a:latin typeface="+mn-lt"/>
                <a:ea typeface="+mn-ea"/>
                <a:cs typeface="+mn-cs"/>
              </a:defRPr>
            </a:lvl1pPr>
            <a:lvl2pPr marL="446088" indent="-263525">
              <a:buClr>
                <a:srgbClr val="00628A"/>
              </a:buClr>
              <a:buFont typeface="Arial" panose="020B0604020202020204" pitchFamily="34" charset="0"/>
              <a:buChar char="•"/>
              <a:tabLst/>
              <a:defRPr baseline="0">
                <a:solidFill>
                  <a:srgbClr val="000000"/>
                </a:solidFill>
                <a:latin typeface="+mn-lt"/>
                <a:ea typeface="+mn-ea"/>
                <a:cs typeface="+mn-cs"/>
              </a:defRPr>
            </a:lvl2pPr>
            <a:lvl3pPr marL="1200150" indent="-285750">
              <a:buFont typeface="Arial" panose="020B0604020202020204" pitchFamily="34" charset="0"/>
              <a:buChar char="•"/>
              <a:defRPr>
                <a:latin typeface="+mn-lt"/>
                <a:ea typeface="+mn-ea"/>
                <a:cs typeface="+mn-cs"/>
              </a:defRPr>
            </a:lvl3pPr>
            <a:lvl4pPr marL="1371600">
              <a:buFontTx/>
              <a:buNone/>
              <a:defRPr>
                <a:latin typeface="+mn-lt"/>
                <a:ea typeface="+mn-ea"/>
                <a:cs typeface="+mn-cs"/>
              </a:defRPr>
            </a:lvl4pPr>
            <a:lvl5pPr marL="1828800">
              <a:buFontTx/>
              <a:buNone/>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r">
              <a:buNone/>
            </a:pPr>
            <a:r>
              <a:rPr lang="fr-FR" sz="1600" b="1" dirty="0">
                <a:solidFill>
                  <a:srgbClr val="EE6F5E"/>
                </a:solidFill>
                <a:ea typeface="Nunito"/>
                <a:cs typeface="Nunito"/>
                <a:sym typeface="Nunito"/>
              </a:rPr>
              <a:t>Le questionnaire : </a:t>
            </a:r>
          </a:p>
          <a:p>
            <a:pPr marL="0" indent="0" algn="r">
              <a:buNone/>
            </a:pPr>
            <a:endParaRPr lang="fr-FR" sz="1400" dirty="0">
              <a:ea typeface="Nunito"/>
              <a:cs typeface="Nunito"/>
              <a:sym typeface="Nunito"/>
            </a:endParaRPr>
          </a:p>
          <a:p>
            <a:pPr algn="r">
              <a:buFont typeface="Arial" panose="020B0604020202020204" pitchFamily="34" charset="0"/>
              <a:buChar char="•"/>
            </a:pPr>
            <a:r>
              <a:rPr lang="fr-FR" sz="1400" dirty="0">
                <a:ea typeface="Nunito"/>
                <a:cs typeface="Nunito"/>
                <a:sym typeface="Nunito"/>
              </a:rPr>
              <a:t>15 questionnaires remplis par des personnes de plus de 65 ans. </a:t>
            </a:r>
          </a:p>
          <a:p>
            <a:pPr algn="r">
              <a:buFont typeface="Arial" panose="020B0604020202020204" pitchFamily="34" charset="0"/>
              <a:buChar char="•"/>
            </a:pPr>
            <a:endParaRPr lang="fr-FR" sz="1400" dirty="0">
              <a:ea typeface="Nunito"/>
              <a:cs typeface="Nunito"/>
              <a:sym typeface="Nunito"/>
            </a:endParaRPr>
          </a:p>
          <a:p>
            <a:pPr algn="r">
              <a:buFont typeface="Arial" panose="020B0604020202020204" pitchFamily="34" charset="0"/>
              <a:buChar char="•"/>
            </a:pPr>
            <a:r>
              <a:rPr lang="fr-FR" sz="1400" dirty="0">
                <a:ea typeface="Nunito"/>
                <a:cs typeface="Nunito"/>
                <a:sym typeface="Nunito"/>
              </a:rPr>
              <a:t>Des problématiques liées à l’habitat identifiées : difficulté d’entretenir son logement, charges trop élevées et éloignement des commerces/services et/ou soin.</a:t>
            </a:r>
          </a:p>
          <a:p>
            <a:pPr algn="r">
              <a:buFont typeface="Arial" panose="020B0604020202020204" pitchFamily="34" charset="0"/>
              <a:buChar char="•"/>
            </a:pPr>
            <a:endParaRPr lang="fr-FR" sz="1400" dirty="0">
              <a:ea typeface="Nunito"/>
              <a:cs typeface="Nunito"/>
              <a:sym typeface="Nunito"/>
            </a:endParaRPr>
          </a:p>
          <a:p>
            <a:pPr algn="r">
              <a:buFont typeface="Arial" panose="020B0604020202020204" pitchFamily="34" charset="0"/>
              <a:buChar char="•"/>
            </a:pPr>
            <a:r>
              <a:rPr lang="fr-FR" sz="1400" dirty="0">
                <a:ea typeface="Nunito"/>
                <a:cs typeface="Nunito"/>
                <a:sym typeface="Nunito"/>
              </a:rPr>
              <a:t>Des attentes identifiées pouvant être répondues par le projet communal d’habitat inclusif : salon commun, animations physiques et culinaires, aide au ménage, rez-de-chaussée, extérieur, etc. </a:t>
            </a:r>
            <a:endParaRPr lang="fr-FR" sz="1400" b="1" kern="0" spc="-5" dirty="0">
              <a:solidFill>
                <a:srgbClr val="231F20"/>
              </a:solidFill>
              <a:cs typeface="Calibri"/>
            </a:endParaRPr>
          </a:p>
          <a:p>
            <a:pPr marL="0" indent="0" algn="r">
              <a:buFont typeface="Calibri" panose="020F0502020204030204" pitchFamily="34" charset="0"/>
              <a:buNone/>
            </a:pPr>
            <a:endParaRPr lang="fr-FR" sz="1400" kern="0" dirty="0">
              <a:solidFill>
                <a:sysClr val="windowText" lastClr="000000"/>
              </a:solidFill>
            </a:endParaRPr>
          </a:p>
        </p:txBody>
      </p:sp>
    </p:spTree>
    <p:extLst>
      <p:ext uri="{BB962C8B-B14F-4D97-AF65-F5344CB8AC3E}">
        <p14:creationId xmlns:p14="http://schemas.microsoft.com/office/powerpoint/2010/main" val="61857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0E0FF8-6E9D-4DF9-9E29-3722CE18D02C}"/>
              </a:ext>
            </a:extLst>
          </p:cNvPr>
          <p:cNvSpPr/>
          <p:nvPr/>
        </p:nvSpPr>
        <p:spPr>
          <a:xfrm>
            <a:off x="9161433" y="5517231"/>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2">
            <a:extLst>
              <a:ext uri="{FF2B5EF4-FFF2-40B4-BE49-F238E27FC236}">
                <a16:creationId xmlns:a16="http://schemas.microsoft.com/office/drawing/2014/main" id="{3B58CD9D-8ACC-4ECC-BF51-F4CC4B910586}"/>
              </a:ext>
            </a:extLst>
          </p:cNvPr>
          <p:cNvSpPr txBox="1">
            <a:spLocks/>
          </p:cNvSpPr>
          <p:nvPr/>
        </p:nvSpPr>
        <p:spPr>
          <a:xfrm>
            <a:off x="609601" y="609600"/>
            <a:ext cx="10908483"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t>DES LEVIERS ET CONDITIONS FAVORABLES REMPLIS A VEZAC</a:t>
            </a:r>
          </a:p>
          <a:p>
            <a:endParaRPr lang="fr-FR" kern="0" dirty="0"/>
          </a:p>
        </p:txBody>
      </p:sp>
      <p:sp>
        <p:nvSpPr>
          <p:cNvPr id="33" name="Forme libre : forme 32">
            <a:extLst>
              <a:ext uri="{FF2B5EF4-FFF2-40B4-BE49-F238E27FC236}">
                <a16:creationId xmlns:a16="http://schemas.microsoft.com/office/drawing/2014/main" id="{3B8F6BAE-23D0-401B-99E7-7E1B5277AB9C}"/>
              </a:ext>
            </a:extLst>
          </p:cNvPr>
          <p:cNvSpPr/>
          <p:nvPr/>
        </p:nvSpPr>
        <p:spPr>
          <a:xfrm>
            <a:off x="8534143" y="5412200"/>
            <a:ext cx="2002584" cy="609088"/>
          </a:xfrm>
          <a:custGeom>
            <a:avLst/>
            <a:gdLst>
              <a:gd name="connsiteX0" fmla="*/ 2002429 w 2002584"/>
              <a:gd name="connsiteY0" fmla="*/ 270055 h 609088"/>
              <a:gd name="connsiteX1" fmla="*/ 1809483 w 2002584"/>
              <a:gd name="connsiteY1" fmla="*/ 446224 h 609088"/>
              <a:gd name="connsiteX2" fmla="*/ 1306143 w 2002584"/>
              <a:gd name="connsiteY2" fmla="*/ 597226 h 609088"/>
              <a:gd name="connsiteX3" fmla="*/ 433688 w 2002584"/>
              <a:gd name="connsiteY3" fmla="*/ 588837 h 609088"/>
              <a:gd name="connsiteX4" fmla="*/ 106518 w 2002584"/>
              <a:gd name="connsiteY4" fmla="*/ 504947 h 609088"/>
              <a:gd name="connsiteX5" fmla="*/ 31017 w 2002584"/>
              <a:gd name="connsiteY5" fmla="*/ 160998 h 609088"/>
              <a:gd name="connsiteX6" fmla="*/ 576301 w 2002584"/>
              <a:gd name="connsiteY6" fmla="*/ 9996 h 609088"/>
              <a:gd name="connsiteX7" fmla="*/ 1339699 w 2002584"/>
              <a:gd name="connsiteY7" fmla="*/ 18385 h 609088"/>
              <a:gd name="connsiteX8" fmla="*/ 1784316 w 2002584"/>
              <a:gd name="connsiteY8" fmla="*/ 51941 h 609088"/>
              <a:gd name="connsiteX9" fmla="*/ 2002429 w 2002584"/>
              <a:gd name="connsiteY9" fmla="*/ 270055 h 60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584" h="609088">
                <a:moveTo>
                  <a:pt x="2002429" y="270055"/>
                </a:moveTo>
                <a:cubicBezTo>
                  <a:pt x="2006623" y="335769"/>
                  <a:pt x="1925531" y="391696"/>
                  <a:pt x="1809483" y="446224"/>
                </a:cubicBezTo>
                <a:cubicBezTo>
                  <a:pt x="1693435" y="500753"/>
                  <a:pt x="1535442" y="573457"/>
                  <a:pt x="1306143" y="597226"/>
                </a:cubicBezTo>
                <a:cubicBezTo>
                  <a:pt x="1076844" y="620995"/>
                  <a:pt x="633625" y="604217"/>
                  <a:pt x="433688" y="588837"/>
                </a:cubicBezTo>
                <a:cubicBezTo>
                  <a:pt x="233751" y="573457"/>
                  <a:pt x="173630" y="576254"/>
                  <a:pt x="106518" y="504947"/>
                </a:cubicBezTo>
                <a:cubicBezTo>
                  <a:pt x="39406" y="433640"/>
                  <a:pt x="-47280" y="243490"/>
                  <a:pt x="31017" y="160998"/>
                </a:cubicBezTo>
                <a:cubicBezTo>
                  <a:pt x="109314" y="78506"/>
                  <a:pt x="358187" y="33765"/>
                  <a:pt x="576301" y="9996"/>
                </a:cubicBezTo>
                <a:cubicBezTo>
                  <a:pt x="794415" y="-13773"/>
                  <a:pt x="1138363" y="11394"/>
                  <a:pt x="1339699" y="18385"/>
                </a:cubicBezTo>
                <a:cubicBezTo>
                  <a:pt x="1541035" y="25376"/>
                  <a:pt x="1672463" y="11394"/>
                  <a:pt x="1784316" y="51941"/>
                </a:cubicBezTo>
                <a:cubicBezTo>
                  <a:pt x="1896169" y="92488"/>
                  <a:pt x="1998235" y="204341"/>
                  <a:pt x="2002429" y="27005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 forme 33">
            <a:extLst>
              <a:ext uri="{FF2B5EF4-FFF2-40B4-BE49-F238E27FC236}">
                <a16:creationId xmlns:a16="http://schemas.microsoft.com/office/drawing/2014/main" id="{5CA73818-B6F0-460B-A03A-99DC95E9A79E}"/>
              </a:ext>
            </a:extLst>
          </p:cNvPr>
          <p:cNvSpPr/>
          <p:nvPr/>
        </p:nvSpPr>
        <p:spPr>
          <a:xfrm>
            <a:off x="8610241" y="4503797"/>
            <a:ext cx="2322586" cy="632964"/>
          </a:xfrm>
          <a:custGeom>
            <a:avLst/>
            <a:gdLst>
              <a:gd name="connsiteX0" fmla="*/ 1817275 w 2322586"/>
              <a:gd name="connsiteY0" fmla="*/ 579931 h 632964"/>
              <a:gd name="connsiteX1" fmla="*/ 2136056 w 2322586"/>
              <a:gd name="connsiteY1" fmla="*/ 504431 h 632964"/>
              <a:gd name="connsiteX2" fmla="*/ 2320614 w 2322586"/>
              <a:gd name="connsiteY2" fmla="*/ 210816 h 632964"/>
              <a:gd name="connsiteX3" fmla="*/ 2211557 w 2322586"/>
              <a:gd name="connsiteY3" fmla="*/ 93370 h 632964"/>
              <a:gd name="connsiteX4" fmla="*/ 1884387 w 2322586"/>
              <a:gd name="connsiteY4" fmla="*/ 43036 h 632964"/>
              <a:gd name="connsiteX5" fmla="*/ 1079043 w 2322586"/>
              <a:gd name="connsiteY5" fmla="*/ 1091 h 632964"/>
              <a:gd name="connsiteX6" fmla="*/ 365979 w 2322586"/>
              <a:gd name="connsiteY6" fmla="*/ 17869 h 632964"/>
              <a:gd name="connsiteX7" fmla="*/ 38809 w 2322586"/>
              <a:gd name="connsiteY7" fmla="*/ 76592 h 632964"/>
              <a:gd name="connsiteX8" fmla="*/ 13642 w 2322586"/>
              <a:gd name="connsiteY8" fmla="*/ 345040 h 632964"/>
              <a:gd name="connsiteX9" fmla="*/ 105920 w 2322586"/>
              <a:gd name="connsiteY9" fmla="*/ 537986 h 632964"/>
              <a:gd name="connsiteX10" fmla="*/ 399535 w 2322586"/>
              <a:gd name="connsiteY10" fmla="*/ 630265 h 632964"/>
              <a:gd name="connsiteX11" fmla="*/ 1238434 w 2322586"/>
              <a:gd name="connsiteY11" fmla="*/ 605098 h 632964"/>
              <a:gd name="connsiteX12" fmla="*/ 1817275 w 2322586"/>
              <a:gd name="connsiteY12" fmla="*/ 579931 h 6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2586" h="632964">
                <a:moveTo>
                  <a:pt x="1817275" y="579931"/>
                </a:moveTo>
                <a:cubicBezTo>
                  <a:pt x="1966879" y="563153"/>
                  <a:pt x="2052166" y="565950"/>
                  <a:pt x="2136056" y="504431"/>
                </a:cubicBezTo>
                <a:cubicBezTo>
                  <a:pt x="2219946" y="442912"/>
                  <a:pt x="2308030" y="279326"/>
                  <a:pt x="2320614" y="210816"/>
                </a:cubicBezTo>
                <a:cubicBezTo>
                  <a:pt x="2333198" y="142306"/>
                  <a:pt x="2284261" y="121333"/>
                  <a:pt x="2211557" y="93370"/>
                </a:cubicBezTo>
                <a:cubicBezTo>
                  <a:pt x="2138853" y="65407"/>
                  <a:pt x="2073139" y="58416"/>
                  <a:pt x="1884387" y="43036"/>
                </a:cubicBezTo>
                <a:cubicBezTo>
                  <a:pt x="1695635" y="27656"/>
                  <a:pt x="1332111" y="5285"/>
                  <a:pt x="1079043" y="1091"/>
                </a:cubicBezTo>
                <a:cubicBezTo>
                  <a:pt x="825975" y="-3104"/>
                  <a:pt x="539351" y="5285"/>
                  <a:pt x="365979" y="17869"/>
                </a:cubicBezTo>
                <a:cubicBezTo>
                  <a:pt x="192607" y="30452"/>
                  <a:pt x="97532" y="22064"/>
                  <a:pt x="38809" y="76592"/>
                </a:cubicBezTo>
                <a:cubicBezTo>
                  <a:pt x="-19914" y="131120"/>
                  <a:pt x="2457" y="268141"/>
                  <a:pt x="13642" y="345040"/>
                </a:cubicBezTo>
                <a:cubicBezTo>
                  <a:pt x="24827" y="421939"/>
                  <a:pt x="41605" y="490449"/>
                  <a:pt x="105920" y="537986"/>
                </a:cubicBezTo>
                <a:cubicBezTo>
                  <a:pt x="170235" y="585523"/>
                  <a:pt x="210783" y="619080"/>
                  <a:pt x="399535" y="630265"/>
                </a:cubicBezTo>
                <a:cubicBezTo>
                  <a:pt x="588287" y="641450"/>
                  <a:pt x="1004940" y="614885"/>
                  <a:pt x="1238434" y="605098"/>
                </a:cubicBezTo>
                <a:cubicBezTo>
                  <a:pt x="1471928" y="595311"/>
                  <a:pt x="1667671" y="596709"/>
                  <a:pt x="1817275" y="579931"/>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 forme 34">
            <a:extLst>
              <a:ext uri="{FF2B5EF4-FFF2-40B4-BE49-F238E27FC236}">
                <a16:creationId xmlns:a16="http://schemas.microsoft.com/office/drawing/2014/main" id="{BBB65462-9F5C-42FD-8390-E27D2626835B}"/>
              </a:ext>
            </a:extLst>
          </p:cNvPr>
          <p:cNvSpPr/>
          <p:nvPr/>
        </p:nvSpPr>
        <p:spPr>
          <a:xfrm>
            <a:off x="8652055" y="3647106"/>
            <a:ext cx="2663428" cy="694114"/>
          </a:xfrm>
          <a:custGeom>
            <a:avLst/>
            <a:gdLst>
              <a:gd name="connsiteX0" fmla="*/ 22162 w 2367273"/>
              <a:gd name="connsiteY0" fmla="*/ 306898 h 814349"/>
              <a:gd name="connsiteX1" fmla="*/ 13773 w 2367273"/>
              <a:gd name="connsiteY1" fmla="*/ 147507 h 814349"/>
              <a:gd name="connsiteX2" fmla="*/ 131218 w 2367273"/>
              <a:gd name="connsiteY2" fmla="*/ 13283 h 814349"/>
              <a:gd name="connsiteX3" fmla="*/ 760393 w 2367273"/>
              <a:gd name="connsiteY3" fmla="*/ 4894 h 814349"/>
              <a:gd name="connsiteX4" fmla="*/ 1750294 w 2367273"/>
              <a:gd name="connsiteY4" fmla="*/ 13283 h 814349"/>
              <a:gd name="connsiteX5" fmla="*/ 2236855 w 2367273"/>
              <a:gd name="connsiteY5" fmla="*/ 63617 h 814349"/>
              <a:gd name="connsiteX6" fmla="*/ 2362690 w 2367273"/>
              <a:gd name="connsiteY6" fmla="*/ 374010 h 814349"/>
              <a:gd name="connsiteX7" fmla="*/ 2119409 w 2367273"/>
              <a:gd name="connsiteY7" fmla="*/ 592123 h 814349"/>
              <a:gd name="connsiteX8" fmla="*/ 1658015 w 2367273"/>
              <a:gd name="connsiteY8" fmla="*/ 701180 h 814349"/>
              <a:gd name="connsiteX9" fmla="*/ 903006 w 2367273"/>
              <a:gd name="connsiteY9" fmla="*/ 785070 h 814349"/>
              <a:gd name="connsiteX10" fmla="*/ 131218 w 2367273"/>
              <a:gd name="connsiteY10" fmla="*/ 801848 h 814349"/>
              <a:gd name="connsiteX11" fmla="*/ 5384 w 2367273"/>
              <a:gd name="connsiteY11" fmla="*/ 608901 h 814349"/>
              <a:gd name="connsiteX12" fmla="*/ 22162 w 2367273"/>
              <a:gd name="connsiteY12" fmla="*/ 306898 h 8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7273" h="814349">
                <a:moveTo>
                  <a:pt x="22162" y="306898"/>
                </a:moveTo>
                <a:cubicBezTo>
                  <a:pt x="23560" y="229999"/>
                  <a:pt x="-4403" y="196443"/>
                  <a:pt x="13773" y="147507"/>
                </a:cubicBezTo>
                <a:cubicBezTo>
                  <a:pt x="31949" y="98571"/>
                  <a:pt x="6781" y="37052"/>
                  <a:pt x="131218" y="13283"/>
                </a:cubicBezTo>
                <a:cubicBezTo>
                  <a:pt x="255655" y="-10486"/>
                  <a:pt x="760393" y="4894"/>
                  <a:pt x="760393" y="4894"/>
                </a:cubicBezTo>
                <a:lnTo>
                  <a:pt x="1750294" y="13283"/>
                </a:lnTo>
                <a:cubicBezTo>
                  <a:pt x="1996371" y="23070"/>
                  <a:pt x="2134789" y="3496"/>
                  <a:pt x="2236855" y="63617"/>
                </a:cubicBezTo>
                <a:cubicBezTo>
                  <a:pt x="2338921" y="123738"/>
                  <a:pt x="2382264" y="285926"/>
                  <a:pt x="2362690" y="374010"/>
                </a:cubicBezTo>
                <a:cubicBezTo>
                  <a:pt x="2343116" y="462094"/>
                  <a:pt x="2236855" y="537595"/>
                  <a:pt x="2119409" y="592123"/>
                </a:cubicBezTo>
                <a:cubicBezTo>
                  <a:pt x="2001963" y="646651"/>
                  <a:pt x="1860749" y="669022"/>
                  <a:pt x="1658015" y="701180"/>
                </a:cubicBezTo>
                <a:cubicBezTo>
                  <a:pt x="1455281" y="733338"/>
                  <a:pt x="1157472" y="768292"/>
                  <a:pt x="903006" y="785070"/>
                </a:cubicBezTo>
                <a:cubicBezTo>
                  <a:pt x="648540" y="801848"/>
                  <a:pt x="280822" y="831210"/>
                  <a:pt x="131218" y="801848"/>
                </a:cubicBezTo>
                <a:cubicBezTo>
                  <a:pt x="-18386" y="772487"/>
                  <a:pt x="23560" y="689994"/>
                  <a:pt x="5384" y="608901"/>
                </a:cubicBezTo>
                <a:cubicBezTo>
                  <a:pt x="-12792" y="527808"/>
                  <a:pt x="20764" y="383797"/>
                  <a:pt x="22162" y="30689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 forme 35">
            <a:extLst>
              <a:ext uri="{FF2B5EF4-FFF2-40B4-BE49-F238E27FC236}">
                <a16:creationId xmlns:a16="http://schemas.microsoft.com/office/drawing/2014/main" id="{E597991E-9B13-47D9-8AB1-4DBB72654888}"/>
              </a:ext>
            </a:extLst>
          </p:cNvPr>
          <p:cNvSpPr/>
          <p:nvPr/>
        </p:nvSpPr>
        <p:spPr>
          <a:xfrm>
            <a:off x="8641212" y="2968667"/>
            <a:ext cx="2564304" cy="596551"/>
          </a:xfrm>
          <a:custGeom>
            <a:avLst/>
            <a:gdLst>
              <a:gd name="connsiteX0" fmla="*/ 27525 w 2564304"/>
              <a:gd name="connsiteY0" fmla="*/ 218114 h 596551"/>
              <a:gd name="connsiteX1" fmla="*/ 27525 w 2564304"/>
              <a:gd name="connsiteY1" fmla="*/ 83890 h 596551"/>
              <a:gd name="connsiteX2" fmla="*/ 312750 w 2564304"/>
              <a:gd name="connsiteY2" fmla="*/ 41945 h 596551"/>
              <a:gd name="connsiteX3" fmla="*/ 1193594 w 2564304"/>
              <a:gd name="connsiteY3" fmla="*/ 0 h 596551"/>
              <a:gd name="connsiteX4" fmla="*/ 1864713 w 2564304"/>
              <a:gd name="connsiteY4" fmla="*/ 8389 h 596551"/>
              <a:gd name="connsiteX5" fmla="*/ 2493888 w 2564304"/>
              <a:gd name="connsiteY5" fmla="*/ 83890 h 596551"/>
              <a:gd name="connsiteX6" fmla="*/ 2510666 w 2564304"/>
              <a:gd name="connsiteY6" fmla="*/ 377505 h 596551"/>
              <a:gd name="connsiteX7" fmla="*/ 2149939 w 2564304"/>
              <a:gd name="connsiteY7" fmla="*/ 469783 h 596551"/>
              <a:gd name="connsiteX8" fmla="*/ 1931825 w 2564304"/>
              <a:gd name="connsiteY8" fmla="*/ 494950 h 596551"/>
              <a:gd name="connsiteX9" fmla="*/ 1604655 w 2564304"/>
              <a:gd name="connsiteY9" fmla="*/ 536895 h 596551"/>
              <a:gd name="connsiteX10" fmla="*/ 983869 w 2564304"/>
              <a:gd name="connsiteY10" fmla="*/ 570451 h 596551"/>
              <a:gd name="connsiteX11" fmla="*/ 438585 w 2564304"/>
              <a:gd name="connsiteY11" fmla="*/ 595618 h 596551"/>
              <a:gd name="connsiteX12" fmla="*/ 27525 w 2564304"/>
              <a:gd name="connsiteY12" fmla="*/ 536895 h 596551"/>
              <a:gd name="connsiteX13" fmla="*/ 35913 w 2564304"/>
              <a:gd name="connsiteY13" fmla="*/ 352338 h 596551"/>
              <a:gd name="connsiteX14" fmla="*/ 27525 w 2564304"/>
              <a:gd name="connsiteY14" fmla="*/ 218114 h 59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4304" h="596551">
                <a:moveTo>
                  <a:pt x="27525" y="218114"/>
                </a:moveTo>
                <a:cubicBezTo>
                  <a:pt x="26127" y="173373"/>
                  <a:pt x="-20012" y="113251"/>
                  <a:pt x="27525" y="83890"/>
                </a:cubicBezTo>
                <a:cubicBezTo>
                  <a:pt x="75062" y="54529"/>
                  <a:pt x="118405" y="55927"/>
                  <a:pt x="312750" y="41945"/>
                </a:cubicBezTo>
                <a:cubicBezTo>
                  <a:pt x="507095" y="27963"/>
                  <a:pt x="1193594" y="0"/>
                  <a:pt x="1193594" y="0"/>
                </a:cubicBezTo>
                <a:lnTo>
                  <a:pt x="1864713" y="8389"/>
                </a:lnTo>
                <a:cubicBezTo>
                  <a:pt x="2081429" y="22371"/>
                  <a:pt x="2386229" y="22371"/>
                  <a:pt x="2493888" y="83890"/>
                </a:cubicBezTo>
                <a:cubicBezTo>
                  <a:pt x="2601547" y="145409"/>
                  <a:pt x="2567991" y="313190"/>
                  <a:pt x="2510666" y="377505"/>
                </a:cubicBezTo>
                <a:cubicBezTo>
                  <a:pt x="2453341" y="441820"/>
                  <a:pt x="2246413" y="450209"/>
                  <a:pt x="2149939" y="469783"/>
                </a:cubicBezTo>
                <a:cubicBezTo>
                  <a:pt x="2053466" y="489357"/>
                  <a:pt x="1931825" y="494950"/>
                  <a:pt x="1931825" y="494950"/>
                </a:cubicBezTo>
                <a:cubicBezTo>
                  <a:pt x="1840944" y="506135"/>
                  <a:pt x="1762648" y="524311"/>
                  <a:pt x="1604655" y="536895"/>
                </a:cubicBezTo>
                <a:cubicBezTo>
                  <a:pt x="1446662" y="549479"/>
                  <a:pt x="983869" y="570451"/>
                  <a:pt x="983869" y="570451"/>
                </a:cubicBezTo>
                <a:cubicBezTo>
                  <a:pt x="789524" y="580238"/>
                  <a:pt x="597976" y="601211"/>
                  <a:pt x="438585" y="595618"/>
                </a:cubicBezTo>
                <a:cubicBezTo>
                  <a:pt x="279194" y="590025"/>
                  <a:pt x="94637" y="577442"/>
                  <a:pt x="27525" y="536895"/>
                </a:cubicBezTo>
                <a:cubicBezTo>
                  <a:pt x="-39587" y="496348"/>
                  <a:pt x="37311" y="405468"/>
                  <a:pt x="35913" y="352338"/>
                </a:cubicBezTo>
                <a:cubicBezTo>
                  <a:pt x="34515" y="299208"/>
                  <a:pt x="28923" y="262855"/>
                  <a:pt x="27525" y="21811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 forme 36">
            <a:extLst>
              <a:ext uri="{FF2B5EF4-FFF2-40B4-BE49-F238E27FC236}">
                <a16:creationId xmlns:a16="http://schemas.microsoft.com/office/drawing/2014/main" id="{B746F2AE-66C2-4CD7-B076-35FF35EBC5F4}"/>
              </a:ext>
            </a:extLst>
          </p:cNvPr>
          <p:cNvSpPr/>
          <p:nvPr/>
        </p:nvSpPr>
        <p:spPr>
          <a:xfrm>
            <a:off x="8542088" y="1688353"/>
            <a:ext cx="2663428" cy="1079109"/>
          </a:xfrm>
          <a:custGeom>
            <a:avLst/>
            <a:gdLst>
              <a:gd name="connsiteX0" fmla="*/ 106962 w 2663428"/>
              <a:gd name="connsiteY0" fmla="*/ 425673 h 1079109"/>
              <a:gd name="connsiteX1" fmla="*/ 148906 w 2663428"/>
              <a:gd name="connsiteY1" fmla="*/ 98502 h 1079109"/>
              <a:gd name="connsiteX2" fmla="*/ 551578 w 2663428"/>
              <a:gd name="connsiteY2" fmla="*/ 6223 h 1079109"/>
              <a:gd name="connsiteX3" fmla="*/ 1247864 w 2663428"/>
              <a:gd name="connsiteY3" fmla="*/ 14612 h 1079109"/>
              <a:gd name="connsiteX4" fmla="*/ 2422323 w 2663428"/>
              <a:gd name="connsiteY4" fmla="*/ 64946 h 1079109"/>
              <a:gd name="connsiteX5" fmla="*/ 2648826 w 2663428"/>
              <a:gd name="connsiteY5" fmla="*/ 408895 h 1079109"/>
              <a:gd name="connsiteX6" fmla="*/ 2590103 w 2663428"/>
              <a:gd name="connsiteY6" fmla="*/ 694120 h 1079109"/>
              <a:gd name="connsiteX7" fmla="*/ 2179042 w 2663428"/>
              <a:gd name="connsiteY7" fmla="*/ 903845 h 1079109"/>
              <a:gd name="connsiteX8" fmla="*/ 1868650 w 2663428"/>
              <a:gd name="connsiteY8" fmla="*/ 945790 h 1079109"/>
              <a:gd name="connsiteX9" fmla="*/ 1247864 w 2663428"/>
              <a:gd name="connsiteY9" fmla="*/ 962568 h 1079109"/>
              <a:gd name="connsiteX10" fmla="*/ 568356 w 2663428"/>
              <a:gd name="connsiteY10" fmla="*/ 1071625 h 1079109"/>
              <a:gd name="connsiteX11" fmla="*/ 140518 w 2663428"/>
              <a:gd name="connsiteY11" fmla="*/ 1038069 h 1079109"/>
              <a:gd name="connsiteX12" fmla="*/ 6294 w 2663428"/>
              <a:gd name="connsiteY12" fmla="*/ 786399 h 1079109"/>
              <a:gd name="connsiteX13" fmla="*/ 31461 w 2663428"/>
              <a:gd name="connsiteY13" fmla="*/ 585064 h 1079109"/>
              <a:gd name="connsiteX14" fmla="*/ 106962 w 2663428"/>
              <a:gd name="connsiteY14" fmla="*/ 425673 h 107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3428" h="1079109">
                <a:moveTo>
                  <a:pt x="106962" y="425673"/>
                </a:moveTo>
                <a:cubicBezTo>
                  <a:pt x="126536" y="344579"/>
                  <a:pt x="74803" y="168410"/>
                  <a:pt x="148906" y="98502"/>
                </a:cubicBezTo>
                <a:cubicBezTo>
                  <a:pt x="223009" y="28594"/>
                  <a:pt x="368418" y="20205"/>
                  <a:pt x="551578" y="6223"/>
                </a:cubicBezTo>
                <a:cubicBezTo>
                  <a:pt x="734738" y="-7759"/>
                  <a:pt x="936073" y="4825"/>
                  <a:pt x="1247864" y="14612"/>
                </a:cubicBezTo>
                <a:cubicBezTo>
                  <a:pt x="1559655" y="24399"/>
                  <a:pt x="2188829" y="-768"/>
                  <a:pt x="2422323" y="64946"/>
                </a:cubicBezTo>
                <a:cubicBezTo>
                  <a:pt x="2655817" y="130660"/>
                  <a:pt x="2620863" y="304033"/>
                  <a:pt x="2648826" y="408895"/>
                </a:cubicBezTo>
                <a:cubicBezTo>
                  <a:pt x="2676789" y="513757"/>
                  <a:pt x="2668400" y="611628"/>
                  <a:pt x="2590103" y="694120"/>
                </a:cubicBezTo>
                <a:cubicBezTo>
                  <a:pt x="2511806" y="776612"/>
                  <a:pt x="2299284" y="861900"/>
                  <a:pt x="2179042" y="903845"/>
                </a:cubicBezTo>
                <a:cubicBezTo>
                  <a:pt x="2058800" y="945790"/>
                  <a:pt x="2023846" y="936003"/>
                  <a:pt x="1868650" y="945790"/>
                </a:cubicBezTo>
                <a:cubicBezTo>
                  <a:pt x="1713454" y="955577"/>
                  <a:pt x="1464579" y="941596"/>
                  <a:pt x="1247864" y="962568"/>
                </a:cubicBezTo>
                <a:cubicBezTo>
                  <a:pt x="1031149" y="983540"/>
                  <a:pt x="752914" y="1059042"/>
                  <a:pt x="568356" y="1071625"/>
                </a:cubicBezTo>
                <a:cubicBezTo>
                  <a:pt x="383798" y="1084209"/>
                  <a:pt x="234195" y="1085607"/>
                  <a:pt x="140518" y="1038069"/>
                </a:cubicBezTo>
                <a:cubicBezTo>
                  <a:pt x="46841" y="990531"/>
                  <a:pt x="24470" y="861900"/>
                  <a:pt x="6294" y="786399"/>
                </a:cubicBezTo>
                <a:cubicBezTo>
                  <a:pt x="-11882" y="710898"/>
                  <a:pt x="13285" y="649380"/>
                  <a:pt x="31461" y="585064"/>
                </a:cubicBezTo>
                <a:cubicBezTo>
                  <a:pt x="49637" y="520749"/>
                  <a:pt x="87388" y="506767"/>
                  <a:pt x="106962" y="425673"/>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DB09AD8F-96E2-43E5-93A2-6609D68F765E}"/>
              </a:ext>
            </a:extLst>
          </p:cNvPr>
          <p:cNvSpPr txBox="1"/>
          <p:nvPr/>
        </p:nvSpPr>
        <p:spPr>
          <a:xfrm>
            <a:off x="2278300" y="1916832"/>
            <a:ext cx="5329867" cy="3877985"/>
          </a:xfrm>
          <a:prstGeom prst="rect">
            <a:avLst/>
          </a:prstGeom>
          <a:noFill/>
        </p:spPr>
        <p:txBody>
          <a:bodyPr wrap="square" rtlCol="0">
            <a:spAutoFit/>
          </a:bodyPr>
          <a:lstStyle/>
          <a:p>
            <a:r>
              <a:rPr lang="fr-FR" sz="1600" dirty="0">
                <a:solidFill>
                  <a:srgbClr val="000000"/>
                </a:solidFill>
              </a:rPr>
              <a:t>Un projet qui s’inscrit dans la dynamique des projets de la commune, axé sur l’intergénérationnel et l’aspect social, avec une volonté communale affirmée</a:t>
            </a:r>
          </a:p>
          <a:p>
            <a:endParaRPr lang="fr-FR" sz="1600" dirty="0">
              <a:solidFill>
                <a:srgbClr val="000000"/>
              </a:solidFill>
            </a:endParaRPr>
          </a:p>
          <a:p>
            <a:r>
              <a:rPr lang="fr-FR" sz="1600" dirty="0">
                <a:solidFill>
                  <a:srgbClr val="000000"/>
                </a:solidFill>
              </a:rPr>
              <a:t> </a:t>
            </a:r>
          </a:p>
          <a:p>
            <a:r>
              <a:rPr lang="fr-FR" sz="1600" dirty="0">
                <a:solidFill>
                  <a:srgbClr val="000000"/>
                </a:solidFill>
              </a:rPr>
              <a:t>Un réseau de partenaires potentiels présents</a:t>
            </a:r>
          </a:p>
          <a:p>
            <a:endParaRPr lang="fr-FR" sz="1600" dirty="0">
              <a:solidFill>
                <a:srgbClr val="000000"/>
              </a:solidFill>
            </a:endParaRPr>
          </a:p>
          <a:p>
            <a:endParaRPr lang="fr-FR" sz="1600" dirty="0">
              <a:solidFill>
                <a:srgbClr val="000000"/>
              </a:solidFill>
            </a:endParaRPr>
          </a:p>
          <a:p>
            <a:r>
              <a:rPr lang="fr-FR" sz="1600" dirty="0">
                <a:solidFill>
                  <a:srgbClr val="000000"/>
                </a:solidFill>
              </a:rPr>
              <a:t>Des habitants informés et curieux</a:t>
            </a:r>
          </a:p>
          <a:p>
            <a:endParaRPr lang="fr-FR" sz="1600" dirty="0">
              <a:solidFill>
                <a:srgbClr val="000000"/>
              </a:solidFill>
            </a:endParaRPr>
          </a:p>
          <a:p>
            <a:endParaRPr lang="fr-FR" sz="1600" dirty="0">
              <a:solidFill>
                <a:srgbClr val="000000"/>
              </a:solidFill>
            </a:endParaRPr>
          </a:p>
          <a:p>
            <a:r>
              <a:rPr lang="fr-FR" sz="1600" dirty="0">
                <a:solidFill>
                  <a:srgbClr val="000000"/>
                </a:solidFill>
              </a:rPr>
              <a:t>Un habitat inclusif comme solution aux besoins des habitants </a:t>
            </a:r>
          </a:p>
          <a:p>
            <a:endParaRPr lang="fr-FR" sz="1600" dirty="0">
              <a:solidFill>
                <a:srgbClr val="000000"/>
              </a:solidFill>
            </a:endParaRPr>
          </a:p>
          <a:p>
            <a:endParaRPr lang="fr-FR" sz="1600" dirty="0">
              <a:solidFill>
                <a:srgbClr val="000000"/>
              </a:solidFill>
            </a:endParaRPr>
          </a:p>
          <a:p>
            <a:r>
              <a:rPr lang="fr-FR" sz="1600" dirty="0">
                <a:solidFill>
                  <a:srgbClr val="000000"/>
                </a:solidFill>
              </a:rPr>
              <a:t>Un site disponible et adapté au projet </a:t>
            </a:r>
          </a:p>
        </p:txBody>
      </p:sp>
      <p:pic>
        <p:nvPicPr>
          <p:cNvPr id="39" name="Image 38">
            <a:extLst>
              <a:ext uri="{FF2B5EF4-FFF2-40B4-BE49-F238E27FC236}">
                <a16:creationId xmlns:a16="http://schemas.microsoft.com/office/drawing/2014/main" id="{0411D0A7-76BF-4529-91AE-5274809E157C}"/>
              </a:ext>
            </a:extLst>
          </p:cNvPr>
          <p:cNvPicPr>
            <a:picLocks noChangeAspect="1"/>
          </p:cNvPicPr>
          <p:nvPr/>
        </p:nvPicPr>
        <p:blipFill>
          <a:blip r:embed="rId3"/>
          <a:stretch>
            <a:fillRect/>
          </a:stretch>
        </p:blipFill>
        <p:spPr>
          <a:xfrm>
            <a:off x="1631504" y="1916832"/>
            <a:ext cx="512911" cy="486941"/>
          </a:xfrm>
          <a:prstGeom prst="rect">
            <a:avLst/>
          </a:prstGeom>
        </p:spPr>
      </p:pic>
      <p:pic>
        <p:nvPicPr>
          <p:cNvPr id="40" name="Image 39">
            <a:extLst>
              <a:ext uri="{FF2B5EF4-FFF2-40B4-BE49-F238E27FC236}">
                <a16:creationId xmlns:a16="http://schemas.microsoft.com/office/drawing/2014/main" id="{B5712A5E-EE10-4176-BA39-725C00A8870D}"/>
              </a:ext>
            </a:extLst>
          </p:cNvPr>
          <p:cNvPicPr>
            <a:picLocks noChangeAspect="1"/>
          </p:cNvPicPr>
          <p:nvPr/>
        </p:nvPicPr>
        <p:blipFill>
          <a:blip r:embed="rId3"/>
          <a:stretch>
            <a:fillRect/>
          </a:stretch>
        </p:blipFill>
        <p:spPr>
          <a:xfrm>
            <a:off x="1631504" y="3004050"/>
            <a:ext cx="512911" cy="486941"/>
          </a:xfrm>
          <a:prstGeom prst="rect">
            <a:avLst/>
          </a:prstGeom>
        </p:spPr>
      </p:pic>
      <p:pic>
        <p:nvPicPr>
          <p:cNvPr id="41" name="Image 40">
            <a:extLst>
              <a:ext uri="{FF2B5EF4-FFF2-40B4-BE49-F238E27FC236}">
                <a16:creationId xmlns:a16="http://schemas.microsoft.com/office/drawing/2014/main" id="{A06F15DC-5A4B-47A0-B06A-30AFB77509E3}"/>
              </a:ext>
            </a:extLst>
          </p:cNvPr>
          <p:cNvPicPr>
            <a:picLocks noChangeAspect="1"/>
          </p:cNvPicPr>
          <p:nvPr/>
        </p:nvPicPr>
        <p:blipFill>
          <a:blip r:embed="rId3"/>
          <a:stretch>
            <a:fillRect/>
          </a:stretch>
        </p:blipFill>
        <p:spPr>
          <a:xfrm>
            <a:off x="1631504" y="3754492"/>
            <a:ext cx="512911" cy="486941"/>
          </a:xfrm>
          <a:prstGeom prst="rect">
            <a:avLst/>
          </a:prstGeom>
        </p:spPr>
      </p:pic>
      <p:pic>
        <p:nvPicPr>
          <p:cNvPr id="42" name="Image 41">
            <a:extLst>
              <a:ext uri="{FF2B5EF4-FFF2-40B4-BE49-F238E27FC236}">
                <a16:creationId xmlns:a16="http://schemas.microsoft.com/office/drawing/2014/main" id="{D12DDF33-9E60-4EFD-8D2B-7ADDE79237E1}"/>
              </a:ext>
            </a:extLst>
          </p:cNvPr>
          <p:cNvPicPr>
            <a:picLocks noChangeAspect="1"/>
          </p:cNvPicPr>
          <p:nvPr/>
        </p:nvPicPr>
        <p:blipFill>
          <a:blip r:embed="rId3"/>
          <a:stretch>
            <a:fillRect/>
          </a:stretch>
        </p:blipFill>
        <p:spPr>
          <a:xfrm>
            <a:off x="1631503" y="4509120"/>
            <a:ext cx="512911" cy="486941"/>
          </a:xfrm>
          <a:prstGeom prst="rect">
            <a:avLst/>
          </a:prstGeom>
        </p:spPr>
      </p:pic>
      <p:pic>
        <p:nvPicPr>
          <p:cNvPr id="43" name="Image 42">
            <a:extLst>
              <a:ext uri="{FF2B5EF4-FFF2-40B4-BE49-F238E27FC236}">
                <a16:creationId xmlns:a16="http://schemas.microsoft.com/office/drawing/2014/main" id="{103B764A-18B4-4EC0-A976-79BD71540056}"/>
              </a:ext>
            </a:extLst>
          </p:cNvPr>
          <p:cNvPicPr>
            <a:picLocks noChangeAspect="1"/>
          </p:cNvPicPr>
          <p:nvPr/>
        </p:nvPicPr>
        <p:blipFill>
          <a:blip r:embed="rId3"/>
          <a:stretch>
            <a:fillRect/>
          </a:stretch>
        </p:blipFill>
        <p:spPr>
          <a:xfrm>
            <a:off x="1631502" y="5246315"/>
            <a:ext cx="512911" cy="486941"/>
          </a:xfrm>
          <a:prstGeom prst="rect">
            <a:avLst/>
          </a:prstGeom>
        </p:spPr>
      </p:pic>
      <p:sp>
        <p:nvSpPr>
          <p:cNvPr id="44" name="ZoneTexte 43">
            <a:extLst>
              <a:ext uri="{FF2B5EF4-FFF2-40B4-BE49-F238E27FC236}">
                <a16:creationId xmlns:a16="http://schemas.microsoft.com/office/drawing/2014/main" id="{74383328-9C4C-460F-ADF9-856A144C4400}"/>
              </a:ext>
            </a:extLst>
          </p:cNvPr>
          <p:cNvSpPr txBox="1"/>
          <p:nvPr/>
        </p:nvSpPr>
        <p:spPr>
          <a:xfrm>
            <a:off x="8679433" y="1799818"/>
            <a:ext cx="2461944" cy="954107"/>
          </a:xfrm>
          <a:prstGeom prst="rect">
            <a:avLst/>
          </a:prstGeom>
          <a:noFill/>
        </p:spPr>
        <p:txBody>
          <a:bodyPr wrap="square" rtlCol="0">
            <a:spAutoFit/>
          </a:bodyPr>
          <a:lstStyle/>
          <a:p>
            <a:r>
              <a:rPr lang="fr-FR" sz="1400" dirty="0">
                <a:solidFill>
                  <a:srgbClr val="000000"/>
                </a:solidFill>
              </a:rPr>
              <a:t>Une dynamique de projets en place et un besoin de répondre aux problématiques des séniors </a:t>
            </a:r>
          </a:p>
        </p:txBody>
      </p:sp>
      <p:sp>
        <p:nvSpPr>
          <p:cNvPr id="45" name="ZoneTexte 44">
            <a:extLst>
              <a:ext uri="{FF2B5EF4-FFF2-40B4-BE49-F238E27FC236}">
                <a16:creationId xmlns:a16="http://schemas.microsoft.com/office/drawing/2014/main" id="{3CE35D1F-B603-45A1-A847-8430F24458AF}"/>
              </a:ext>
            </a:extLst>
          </p:cNvPr>
          <p:cNvSpPr txBox="1"/>
          <p:nvPr/>
        </p:nvSpPr>
        <p:spPr>
          <a:xfrm>
            <a:off x="8665564" y="3011488"/>
            <a:ext cx="2461944" cy="523220"/>
          </a:xfrm>
          <a:prstGeom prst="rect">
            <a:avLst/>
          </a:prstGeom>
          <a:noFill/>
        </p:spPr>
        <p:txBody>
          <a:bodyPr wrap="square" rtlCol="0">
            <a:spAutoFit/>
          </a:bodyPr>
          <a:lstStyle/>
          <a:p>
            <a:r>
              <a:rPr lang="fr-FR" sz="1400" dirty="0">
                <a:solidFill>
                  <a:srgbClr val="000000"/>
                </a:solidFill>
              </a:rPr>
              <a:t>Des associations et structures locales intéressées</a:t>
            </a:r>
          </a:p>
        </p:txBody>
      </p:sp>
      <p:sp>
        <p:nvSpPr>
          <p:cNvPr id="46" name="ZoneTexte 45">
            <a:extLst>
              <a:ext uri="{FF2B5EF4-FFF2-40B4-BE49-F238E27FC236}">
                <a16:creationId xmlns:a16="http://schemas.microsoft.com/office/drawing/2014/main" id="{31801EC4-E56E-47D6-89BD-B8F4DD3CC524}"/>
              </a:ext>
            </a:extLst>
          </p:cNvPr>
          <p:cNvSpPr txBox="1"/>
          <p:nvPr/>
        </p:nvSpPr>
        <p:spPr>
          <a:xfrm>
            <a:off x="8679433" y="3718213"/>
            <a:ext cx="2889175" cy="523220"/>
          </a:xfrm>
          <a:prstGeom prst="rect">
            <a:avLst/>
          </a:prstGeom>
          <a:noFill/>
        </p:spPr>
        <p:txBody>
          <a:bodyPr wrap="square" rtlCol="0">
            <a:spAutoFit/>
          </a:bodyPr>
          <a:lstStyle/>
          <a:p>
            <a:r>
              <a:rPr lang="fr-FR" sz="1400" dirty="0">
                <a:solidFill>
                  <a:srgbClr val="000000"/>
                </a:solidFill>
              </a:rPr>
              <a:t>Une dynamique autour du projet lancée par la concertation </a:t>
            </a:r>
          </a:p>
        </p:txBody>
      </p:sp>
      <p:sp>
        <p:nvSpPr>
          <p:cNvPr id="47" name="ZoneTexte 46">
            <a:extLst>
              <a:ext uri="{FF2B5EF4-FFF2-40B4-BE49-F238E27FC236}">
                <a16:creationId xmlns:a16="http://schemas.microsoft.com/office/drawing/2014/main" id="{62987045-38C9-4F8F-A4E0-5859813D4DE6}"/>
              </a:ext>
            </a:extLst>
          </p:cNvPr>
          <p:cNvSpPr txBox="1"/>
          <p:nvPr/>
        </p:nvSpPr>
        <p:spPr>
          <a:xfrm>
            <a:off x="8679433" y="4561964"/>
            <a:ext cx="2461944" cy="523220"/>
          </a:xfrm>
          <a:prstGeom prst="rect">
            <a:avLst/>
          </a:prstGeom>
          <a:noFill/>
        </p:spPr>
        <p:txBody>
          <a:bodyPr wrap="square" rtlCol="0">
            <a:spAutoFit/>
          </a:bodyPr>
          <a:lstStyle/>
          <a:p>
            <a:r>
              <a:rPr lang="fr-FR" sz="1400" dirty="0">
                <a:solidFill>
                  <a:srgbClr val="000000"/>
                </a:solidFill>
              </a:rPr>
              <a:t>Le modèle d’habitat inclusif validé par la concertation</a:t>
            </a:r>
          </a:p>
        </p:txBody>
      </p:sp>
      <p:cxnSp>
        <p:nvCxnSpPr>
          <p:cNvPr id="48" name="Connecteur droit avec flèche 47">
            <a:extLst>
              <a:ext uri="{FF2B5EF4-FFF2-40B4-BE49-F238E27FC236}">
                <a16:creationId xmlns:a16="http://schemas.microsoft.com/office/drawing/2014/main" id="{216E3B10-7528-491A-AC67-49C001082C35}"/>
              </a:ext>
            </a:extLst>
          </p:cNvPr>
          <p:cNvCxnSpPr>
            <a:cxnSpLocks/>
          </p:cNvCxnSpPr>
          <p:nvPr/>
        </p:nvCxnSpPr>
        <p:spPr>
          <a:xfrm>
            <a:off x="7608167" y="2276872"/>
            <a:ext cx="792089"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C0B33350-BA26-4EDF-B6E1-E33986CB514A}"/>
              </a:ext>
            </a:extLst>
          </p:cNvPr>
          <p:cNvCxnSpPr>
            <a:cxnSpLocks/>
          </p:cNvCxnSpPr>
          <p:nvPr/>
        </p:nvCxnSpPr>
        <p:spPr>
          <a:xfrm>
            <a:off x="6384032" y="3338362"/>
            <a:ext cx="215011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328B2101-ECAD-4994-A585-3B24D667B6A3}"/>
              </a:ext>
            </a:extLst>
          </p:cNvPr>
          <p:cNvCxnSpPr>
            <a:cxnSpLocks/>
          </p:cNvCxnSpPr>
          <p:nvPr/>
        </p:nvCxnSpPr>
        <p:spPr>
          <a:xfrm>
            <a:off x="5519936" y="4077072"/>
            <a:ext cx="288032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1B535F6E-8C05-4E15-B60A-6F50FA13616D}"/>
              </a:ext>
            </a:extLst>
          </p:cNvPr>
          <p:cNvCxnSpPr>
            <a:cxnSpLocks/>
          </p:cNvCxnSpPr>
          <p:nvPr/>
        </p:nvCxnSpPr>
        <p:spPr>
          <a:xfrm>
            <a:off x="7608168" y="4869160"/>
            <a:ext cx="792088"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A7E735F1-4329-442C-8AD3-1488DF42BDE9}"/>
              </a:ext>
            </a:extLst>
          </p:cNvPr>
          <p:cNvCxnSpPr>
            <a:cxnSpLocks/>
          </p:cNvCxnSpPr>
          <p:nvPr/>
        </p:nvCxnSpPr>
        <p:spPr>
          <a:xfrm>
            <a:off x="6240016" y="5521770"/>
            <a:ext cx="216024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27CA2943-AED3-4B77-A50F-98BCD76E4B6F}"/>
              </a:ext>
            </a:extLst>
          </p:cNvPr>
          <p:cNvSpPr txBox="1"/>
          <p:nvPr/>
        </p:nvSpPr>
        <p:spPr>
          <a:xfrm>
            <a:off x="8679433" y="5465347"/>
            <a:ext cx="2461944" cy="523220"/>
          </a:xfrm>
          <a:prstGeom prst="rect">
            <a:avLst/>
          </a:prstGeom>
          <a:noFill/>
        </p:spPr>
        <p:txBody>
          <a:bodyPr wrap="square" rtlCol="0">
            <a:spAutoFit/>
          </a:bodyPr>
          <a:lstStyle/>
          <a:p>
            <a:r>
              <a:rPr lang="fr-FR" sz="1400" dirty="0">
                <a:solidFill>
                  <a:srgbClr val="000000"/>
                </a:solidFill>
              </a:rPr>
              <a:t>Un site déjà identifié à différents atouts </a:t>
            </a:r>
          </a:p>
        </p:txBody>
      </p:sp>
    </p:spTree>
    <p:extLst>
      <p:ext uri="{BB962C8B-B14F-4D97-AF65-F5344CB8AC3E}">
        <p14:creationId xmlns:p14="http://schemas.microsoft.com/office/powerpoint/2010/main" val="380217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0E0FF8-6E9D-4DF9-9E29-3722CE18D02C}"/>
              </a:ext>
            </a:extLst>
          </p:cNvPr>
          <p:cNvSpPr/>
          <p:nvPr/>
        </p:nvSpPr>
        <p:spPr>
          <a:xfrm>
            <a:off x="9161433" y="5517231"/>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2">
            <a:extLst>
              <a:ext uri="{FF2B5EF4-FFF2-40B4-BE49-F238E27FC236}">
                <a16:creationId xmlns:a16="http://schemas.microsoft.com/office/drawing/2014/main" id="{3B58CD9D-8ACC-4ECC-BF51-F4CC4B910586}"/>
              </a:ext>
            </a:extLst>
          </p:cNvPr>
          <p:cNvSpPr txBox="1">
            <a:spLocks/>
          </p:cNvSpPr>
          <p:nvPr/>
        </p:nvSpPr>
        <p:spPr>
          <a:xfrm>
            <a:off x="609601" y="609600"/>
            <a:ext cx="10908483" cy="875184"/>
          </a:xfrm>
          <a:prstGeom prst="rect">
            <a:avLst/>
          </a:prstGeom>
        </p:spPr>
        <p:txBody>
          <a:bodyPr/>
          <a:lstStyle>
            <a:lvl1pPr marL="0">
              <a:defRPr lang="fr-FR" sz="2800" b="1" dirty="0">
                <a:solidFill>
                  <a:srgbClr val="00628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t>UN PROJET AMBITIEUX BIEN LANCE</a:t>
            </a:r>
          </a:p>
          <a:p>
            <a:r>
              <a:rPr lang="fr-FR" sz="1800" b="0" kern="0" dirty="0"/>
              <a:t>Présentation des prochaines grandes étapes</a:t>
            </a:r>
          </a:p>
        </p:txBody>
      </p:sp>
      <p:sp>
        <p:nvSpPr>
          <p:cNvPr id="25" name="Forme libre : forme 24">
            <a:extLst>
              <a:ext uri="{FF2B5EF4-FFF2-40B4-BE49-F238E27FC236}">
                <a16:creationId xmlns:a16="http://schemas.microsoft.com/office/drawing/2014/main" id="{8C7334B8-6CD8-46C7-928A-8699F1056555}"/>
              </a:ext>
            </a:extLst>
          </p:cNvPr>
          <p:cNvSpPr/>
          <p:nvPr/>
        </p:nvSpPr>
        <p:spPr>
          <a:xfrm>
            <a:off x="4964726" y="2234397"/>
            <a:ext cx="2965597" cy="1022541"/>
          </a:xfrm>
          <a:custGeom>
            <a:avLst/>
            <a:gdLst>
              <a:gd name="connsiteX0" fmla="*/ 54083 w 2965597"/>
              <a:gd name="connsiteY0" fmla="*/ 370944 h 1093689"/>
              <a:gd name="connsiteX1" fmla="*/ 137210 w 2965597"/>
              <a:gd name="connsiteY1" fmla="*/ 121563 h 1093689"/>
              <a:gd name="connsiteX2" fmla="*/ 506088 w 2965597"/>
              <a:gd name="connsiteY2" fmla="*/ 79999 h 1093689"/>
              <a:gd name="connsiteX3" fmla="*/ 1888079 w 2965597"/>
              <a:gd name="connsiteY3" fmla="*/ 54022 h 1093689"/>
              <a:gd name="connsiteX4" fmla="*/ 2490751 w 2965597"/>
              <a:gd name="connsiteY4" fmla="*/ 2067 h 1093689"/>
              <a:gd name="connsiteX5" fmla="*/ 2792088 w 2965597"/>
              <a:gd name="connsiteY5" fmla="*/ 131954 h 1093689"/>
              <a:gd name="connsiteX6" fmla="*/ 2911583 w 2965597"/>
              <a:gd name="connsiteY6" fmla="*/ 454072 h 1093689"/>
              <a:gd name="connsiteX7" fmla="*/ 2942756 w 2965597"/>
              <a:gd name="connsiteY7" fmla="*/ 807363 h 1093689"/>
              <a:gd name="connsiteX8" fmla="*/ 2573879 w 2965597"/>
              <a:gd name="connsiteY8" fmla="*/ 1041158 h 1093689"/>
              <a:gd name="connsiteX9" fmla="*/ 2085506 w 2965597"/>
              <a:gd name="connsiteY9" fmla="*/ 1072331 h 1093689"/>
              <a:gd name="connsiteX10" fmla="*/ 978874 w 2965597"/>
              <a:gd name="connsiteY10" fmla="*/ 1030767 h 1093689"/>
              <a:gd name="connsiteX11" fmla="*/ 516479 w 2965597"/>
              <a:gd name="connsiteY11" fmla="*/ 1067135 h 1093689"/>
              <a:gd name="connsiteX12" fmla="*/ 142406 w 2965597"/>
              <a:gd name="connsiteY12" fmla="*/ 1072331 h 1093689"/>
              <a:gd name="connsiteX13" fmla="*/ 7324 w 2965597"/>
              <a:gd name="connsiteY13" fmla="*/ 781385 h 1093689"/>
              <a:gd name="connsiteX14" fmla="*/ 22910 w 2965597"/>
              <a:gd name="connsiteY14" fmla="*/ 542394 h 1093689"/>
              <a:gd name="connsiteX15" fmla="*/ 54083 w 2965597"/>
              <a:gd name="connsiteY15" fmla="*/ 370944 h 109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5597" h="1093689">
                <a:moveTo>
                  <a:pt x="54083" y="370944"/>
                </a:moveTo>
                <a:cubicBezTo>
                  <a:pt x="73133" y="300805"/>
                  <a:pt x="61876" y="170054"/>
                  <a:pt x="137210" y="121563"/>
                </a:cubicBezTo>
                <a:cubicBezTo>
                  <a:pt x="212544" y="73072"/>
                  <a:pt x="214276" y="91256"/>
                  <a:pt x="506088" y="79999"/>
                </a:cubicBezTo>
                <a:cubicBezTo>
                  <a:pt x="797900" y="68742"/>
                  <a:pt x="1557302" y="67011"/>
                  <a:pt x="1888079" y="54022"/>
                </a:cubicBezTo>
                <a:cubicBezTo>
                  <a:pt x="2218856" y="41033"/>
                  <a:pt x="2340083" y="-10922"/>
                  <a:pt x="2490751" y="2067"/>
                </a:cubicBezTo>
                <a:cubicBezTo>
                  <a:pt x="2641419" y="15056"/>
                  <a:pt x="2721949" y="56620"/>
                  <a:pt x="2792088" y="131954"/>
                </a:cubicBezTo>
                <a:cubicBezTo>
                  <a:pt x="2862227" y="207288"/>
                  <a:pt x="2886472" y="341504"/>
                  <a:pt x="2911583" y="454072"/>
                </a:cubicBezTo>
                <a:cubicBezTo>
                  <a:pt x="2936694" y="566640"/>
                  <a:pt x="2999040" y="709515"/>
                  <a:pt x="2942756" y="807363"/>
                </a:cubicBezTo>
                <a:cubicBezTo>
                  <a:pt x="2886472" y="905211"/>
                  <a:pt x="2716754" y="996997"/>
                  <a:pt x="2573879" y="1041158"/>
                </a:cubicBezTo>
                <a:cubicBezTo>
                  <a:pt x="2431004" y="1085319"/>
                  <a:pt x="2351340" y="1074063"/>
                  <a:pt x="2085506" y="1072331"/>
                </a:cubicBezTo>
                <a:cubicBezTo>
                  <a:pt x="1819672" y="1070599"/>
                  <a:pt x="1240378" y="1031633"/>
                  <a:pt x="978874" y="1030767"/>
                </a:cubicBezTo>
                <a:cubicBezTo>
                  <a:pt x="717370" y="1029901"/>
                  <a:pt x="655890" y="1060208"/>
                  <a:pt x="516479" y="1067135"/>
                </a:cubicBezTo>
                <a:cubicBezTo>
                  <a:pt x="377068" y="1074062"/>
                  <a:pt x="227265" y="1119956"/>
                  <a:pt x="142406" y="1072331"/>
                </a:cubicBezTo>
                <a:cubicBezTo>
                  <a:pt x="57547" y="1024706"/>
                  <a:pt x="27240" y="869708"/>
                  <a:pt x="7324" y="781385"/>
                </a:cubicBezTo>
                <a:cubicBezTo>
                  <a:pt x="-12592" y="693062"/>
                  <a:pt x="13385" y="613398"/>
                  <a:pt x="22910" y="542394"/>
                </a:cubicBezTo>
                <a:cubicBezTo>
                  <a:pt x="32435" y="471390"/>
                  <a:pt x="35033" y="441083"/>
                  <a:pt x="54083" y="370944"/>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DADB87AB-DAD8-4101-8C33-D6EC2D3286CE}"/>
              </a:ext>
            </a:extLst>
          </p:cNvPr>
          <p:cNvSpPr/>
          <p:nvPr/>
        </p:nvSpPr>
        <p:spPr>
          <a:xfrm>
            <a:off x="9264352" y="5607764"/>
            <a:ext cx="2461944" cy="115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1BCB8EC5-71D8-4E5D-92CA-FF0229BCC67E}"/>
              </a:ext>
            </a:extLst>
          </p:cNvPr>
          <p:cNvSpPr/>
          <p:nvPr/>
        </p:nvSpPr>
        <p:spPr>
          <a:xfrm>
            <a:off x="1270349" y="5187647"/>
            <a:ext cx="2529767" cy="616514"/>
          </a:xfrm>
          <a:custGeom>
            <a:avLst/>
            <a:gdLst>
              <a:gd name="connsiteX0" fmla="*/ 77408 w 4851144"/>
              <a:gd name="connsiteY0" fmla="*/ 360277 h 808919"/>
              <a:gd name="connsiteX1" fmla="*/ 1140664 w 4851144"/>
              <a:gd name="connsiteY1" fmla="*/ 62566 h 808919"/>
              <a:gd name="connsiteX2" fmla="*/ 4511185 w 4851144"/>
              <a:gd name="connsiteY2" fmla="*/ 62566 h 808919"/>
              <a:gd name="connsiteX3" fmla="*/ 4287901 w 4851144"/>
              <a:gd name="connsiteY3" fmla="*/ 732417 h 808919"/>
              <a:gd name="connsiteX4" fmla="*/ 555873 w 4851144"/>
              <a:gd name="connsiteY4" fmla="*/ 753682 h 808919"/>
              <a:gd name="connsiteX5" fmla="*/ 77408 w 4851144"/>
              <a:gd name="connsiteY5" fmla="*/ 360277 h 80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1144" h="808919">
                <a:moveTo>
                  <a:pt x="77408" y="360277"/>
                </a:moveTo>
                <a:cubicBezTo>
                  <a:pt x="174873" y="245091"/>
                  <a:pt x="401701" y="112184"/>
                  <a:pt x="1140664" y="62566"/>
                </a:cubicBezTo>
                <a:cubicBezTo>
                  <a:pt x="1879627" y="12948"/>
                  <a:pt x="3986646" y="-49076"/>
                  <a:pt x="4511185" y="62566"/>
                </a:cubicBezTo>
                <a:cubicBezTo>
                  <a:pt x="5035725" y="174208"/>
                  <a:pt x="4947120" y="617231"/>
                  <a:pt x="4287901" y="732417"/>
                </a:cubicBezTo>
                <a:cubicBezTo>
                  <a:pt x="3628682" y="847603"/>
                  <a:pt x="1261166" y="813933"/>
                  <a:pt x="555873" y="753682"/>
                </a:cubicBezTo>
                <a:cubicBezTo>
                  <a:pt x="-149420" y="693431"/>
                  <a:pt x="-20057" y="475463"/>
                  <a:pt x="77408" y="36027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 forme 27">
            <a:extLst>
              <a:ext uri="{FF2B5EF4-FFF2-40B4-BE49-F238E27FC236}">
                <a16:creationId xmlns:a16="http://schemas.microsoft.com/office/drawing/2014/main" id="{CBC2375C-EEAD-4916-AA3C-548A2894F942}"/>
              </a:ext>
            </a:extLst>
          </p:cNvPr>
          <p:cNvSpPr/>
          <p:nvPr/>
        </p:nvSpPr>
        <p:spPr>
          <a:xfrm>
            <a:off x="5302797" y="5097300"/>
            <a:ext cx="4761493" cy="562053"/>
          </a:xfrm>
          <a:custGeom>
            <a:avLst/>
            <a:gdLst>
              <a:gd name="connsiteX0" fmla="*/ 4620 w 5113683"/>
              <a:gd name="connsiteY0" fmla="*/ 558030 h 1666301"/>
              <a:gd name="connsiteX1" fmla="*/ 270091 w 5113683"/>
              <a:gd name="connsiteY1" fmla="*/ 145075 h 1666301"/>
              <a:gd name="connsiteX2" fmla="*/ 1459794 w 5113683"/>
              <a:gd name="connsiteY2" fmla="*/ 36920 h 1666301"/>
              <a:gd name="connsiteX3" fmla="*/ 4625781 w 5113683"/>
              <a:gd name="connsiteY3" fmla="*/ 105746 h 1666301"/>
              <a:gd name="connsiteX4" fmla="*/ 5028903 w 5113683"/>
              <a:gd name="connsiteY4" fmla="*/ 1128301 h 1666301"/>
              <a:gd name="connsiteX5" fmla="*/ 3868697 w 5113683"/>
              <a:gd name="connsiteY5" fmla="*/ 1619914 h 1666301"/>
              <a:gd name="connsiteX6" fmla="*/ 879691 w 5113683"/>
              <a:gd name="connsiteY6" fmla="*/ 1610082 h 1666301"/>
              <a:gd name="connsiteX7" fmla="*/ 161936 w 5113683"/>
              <a:gd name="connsiteY7" fmla="*/ 1305282 h 1666301"/>
              <a:gd name="connsiteX8" fmla="*/ 4620 w 5113683"/>
              <a:gd name="connsiteY8" fmla="*/ 558030 h 166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3683" h="1666301">
                <a:moveTo>
                  <a:pt x="4620" y="558030"/>
                </a:moveTo>
                <a:cubicBezTo>
                  <a:pt x="22646" y="364662"/>
                  <a:pt x="27562" y="231927"/>
                  <a:pt x="270091" y="145075"/>
                </a:cubicBezTo>
                <a:cubicBezTo>
                  <a:pt x="512620" y="58223"/>
                  <a:pt x="733846" y="43475"/>
                  <a:pt x="1459794" y="36920"/>
                </a:cubicBezTo>
                <a:cubicBezTo>
                  <a:pt x="2185742" y="30365"/>
                  <a:pt x="4030930" y="-76151"/>
                  <a:pt x="4625781" y="105746"/>
                </a:cubicBezTo>
                <a:cubicBezTo>
                  <a:pt x="5220632" y="287643"/>
                  <a:pt x="5155084" y="875940"/>
                  <a:pt x="5028903" y="1128301"/>
                </a:cubicBezTo>
                <a:cubicBezTo>
                  <a:pt x="4902722" y="1380662"/>
                  <a:pt x="4560232" y="1539617"/>
                  <a:pt x="3868697" y="1619914"/>
                </a:cubicBezTo>
                <a:cubicBezTo>
                  <a:pt x="3177162" y="1700211"/>
                  <a:pt x="1497484" y="1662521"/>
                  <a:pt x="879691" y="1610082"/>
                </a:cubicBezTo>
                <a:cubicBezTo>
                  <a:pt x="261898" y="1557643"/>
                  <a:pt x="306143" y="1475708"/>
                  <a:pt x="161936" y="1305282"/>
                </a:cubicBezTo>
                <a:cubicBezTo>
                  <a:pt x="17730" y="1134856"/>
                  <a:pt x="-13406" y="751398"/>
                  <a:pt x="4620" y="55803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 forme 28">
            <a:extLst>
              <a:ext uri="{FF2B5EF4-FFF2-40B4-BE49-F238E27FC236}">
                <a16:creationId xmlns:a16="http://schemas.microsoft.com/office/drawing/2014/main" id="{5B5BFC41-22C7-451D-8D6B-45476304052C}"/>
              </a:ext>
            </a:extLst>
          </p:cNvPr>
          <p:cNvSpPr/>
          <p:nvPr/>
        </p:nvSpPr>
        <p:spPr>
          <a:xfrm>
            <a:off x="8616280" y="2626127"/>
            <a:ext cx="3415039" cy="817497"/>
          </a:xfrm>
          <a:custGeom>
            <a:avLst/>
            <a:gdLst>
              <a:gd name="connsiteX0" fmla="*/ 138380 w 3415039"/>
              <a:gd name="connsiteY0" fmla="*/ 525550 h 817497"/>
              <a:gd name="connsiteX1" fmla="*/ 108883 w 3415039"/>
              <a:gd name="connsiteY1" fmla="*/ 73266 h 817497"/>
              <a:gd name="connsiteX2" fmla="*/ 1593554 w 3415039"/>
              <a:gd name="connsiteY2" fmla="*/ 4440 h 817497"/>
              <a:gd name="connsiteX3" fmla="*/ 3255206 w 3415039"/>
              <a:gd name="connsiteY3" fmla="*/ 112595 h 817497"/>
              <a:gd name="connsiteX4" fmla="*/ 3117554 w 3415039"/>
              <a:gd name="connsiteY4" fmla="*/ 623872 h 817497"/>
              <a:gd name="connsiteX5" fmla="*/ 1210096 w 3415039"/>
              <a:gd name="connsiteY5" fmla="*/ 810685 h 817497"/>
              <a:gd name="connsiteX6" fmla="*/ 344857 w 3415039"/>
              <a:gd name="connsiteY6" fmla="*/ 751692 h 817497"/>
              <a:gd name="connsiteX7" fmla="*/ 138380 w 3415039"/>
              <a:gd name="connsiteY7" fmla="*/ 525550 h 81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039" h="817497">
                <a:moveTo>
                  <a:pt x="138380" y="525550"/>
                </a:moveTo>
                <a:cubicBezTo>
                  <a:pt x="99051" y="412479"/>
                  <a:pt x="-133646" y="160118"/>
                  <a:pt x="108883" y="73266"/>
                </a:cubicBezTo>
                <a:cubicBezTo>
                  <a:pt x="351412" y="-13586"/>
                  <a:pt x="1069167" y="-2115"/>
                  <a:pt x="1593554" y="4440"/>
                </a:cubicBezTo>
                <a:cubicBezTo>
                  <a:pt x="2117941" y="10995"/>
                  <a:pt x="3001206" y="9356"/>
                  <a:pt x="3255206" y="112595"/>
                </a:cubicBezTo>
                <a:cubicBezTo>
                  <a:pt x="3509206" y="215834"/>
                  <a:pt x="3458406" y="507524"/>
                  <a:pt x="3117554" y="623872"/>
                </a:cubicBezTo>
                <a:cubicBezTo>
                  <a:pt x="2776702" y="740220"/>
                  <a:pt x="1672212" y="789382"/>
                  <a:pt x="1210096" y="810685"/>
                </a:cubicBezTo>
                <a:cubicBezTo>
                  <a:pt x="747980" y="831988"/>
                  <a:pt x="526754" y="800853"/>
                  <a:pt x="344857" y="751692"/>
                </a:cubicBezTo>
                <a:cubicBezTo>
                  <a:pt x="162960" y="702531"/>
                  <a:pt x="177709" y="638621"/>
                  <a:pt x="138380" y="52555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6D3C9FD5-28B7-44FE-9C80-53EC829299A8}"/>
              </a:ext>
            </a:extLst>
          </p:cNvPr>
          <p:cNvSpPr/>
          <p:nvPr/>
        </p:nvSpPr>
        <p:spPr>
          <a:xfrm>
            <a:off x="5114280" y="2326724"/>
            <a:ext cx="2952328" cy="839525"/>
          </a:xfrm>
          <a:prstGeom prst="rect">
            <a:avLst/>
          </a:prstGeom>
        </p:spPr>
        <p:txBody>
          <a:bodyPr wrap="square">
            <a:spAutoFit/>
          </a:bodyPr>
          <a:lstStyle/>
          <a:p>
            <a:pPr lvl="0">
              <a:lnSpc>
                <a:spcPct val="107000"/>
              </a:lnSpc>
            </a:pPr>
            <a:r>
              <a:rPr lang="fr-FR" dirty="0">
                <a:solidFill>
                  <a:srgbClr val="000000"/>
                </a:solidFill>
                <a:latin typeface="+mj-lt"/>
                <a:ea typeface="Calibri" panose="020F0502020204030204" pitchFamily="34" charset="0"/>
                <a:cs typeface="Times New Roman" panose="02020603050405020304" pitchFamily="18" charset="0"/>
              </a:rPr>
              <a:t>2. </a:t>
            </a:r>
            <a:r>
              <a:rPr lang="fr-FR" sz="1400" dirty="0">
                <a:solidFill>
                  <a:srgbClr val="000000"/>
                </a:solidFill>
                <a:latin typeface="+mj-lt"/>
                <a:ea typeface="Calibri" panose="020F0502020204030204" pitchFamily="34" charset="0"/>
                <a:cs typeface="Times New Roman" panose="02020603050405020304" pitchFamily="18" charset="0"/>
              </a:rPr>
              <a:t>Mettre en œuvre les conditions nécessaires à la mise en place du projet de vie sociale et partagée</a:t>
            </a:r>
          </a:p>
        </p:txBody>
      </p:sp>
      <p:sp>
        <p:nvSpPr>
          <p:cNvPr id="31" name="Rectangle 30">
            <a:extLst>
              <a:ext uri="{FF2B5EF4-FFF2-40B4-BE49-F238E27FC236}">
                <a16:creationId xmlns:a16="http://schemas.microsoft.com/office/drawing/2014/main" id="{51D6F745-F6D2-449D-8B36-BBDB268A839C}"/>
              </a:ext>
            </a:extLst>
          </p:cNvPr>
          <p:cNvSpPr/>
          <p:nvPr/>
        </p:nvSpPr>
        <p:spPr>
          <a:xfrm>
            <a:off x="8833004" y="2649028"/>
            <a:ext cx="3167652" cy="609013"/>
          </a:xfrm>
          <a:prstGeom prst="rect">
            <a:avLst/>
          </a:prstGeom>
        </p:spPr>
        <p:txBody>
          <a:bodyPr wrap="square">
            <a:spAutoFit/>
          </a:bodyPr>
          <a:lstStyle/>
          <a:p>
            <a:pPr lvl="0">
              <a:lnSpc>
                <a:spcPct val="107000"/>
              </a:lnSpc>
            </a:pPr>
            <a:r>
              <a:rPr lang="fr-FR" dirty="0">
                <a:solidFill>
                  <a:srgbClr val="000000"/>
                </a:solidFill>
                <a:latin typeface="+mj-lt"/>
                <a:ea typeface="Calibri" panose="020F0502020204030204" pitchFamily="34" charset="0"/>
                <a:cs typeface="Times New Roman" panose="02020603050405020304" pitchFamily="18" charset="0"/>
              </a:rPr>
              <a:t>3</a:t>
            </a:r>
            <a:r>
              <a:rPr lang="fr-FR" sz="1600" dirty="0">
                <a:solidFill>
                  <a:srgbClr val="000000"/>
                </a:solidFill>
                <a:latin typeface="+mj-lt"/>
                <a:ea typeface="Calibri" panose="020F0502020204030204" pitchFamily="34" charset="0"/>
                <a:cs typeface="Times New Roman" panose="02020603050405020304" pitchFamily="18" charset="0"/>
              </a:rPr>
              <a:t>. </a:t>
            </a:r>
            <a:r>
              <a:rPr lang="fr-FR" sz="1400" dirty="0">
                <a:solidFill>
                  <a:srgbClr val="000000"/>
                </a:solidFill>
                <a:latin typeface="+mj-lt"/>
                <a:ea typeface="Calibri" panose="020F0502020204030204" pitchFamily="34" charset="0"/>
                <a:cs typeface="Times New Roman" panose="02020603050405020304" pitchFamily="18" charset="0"/>
              </a:rPr>
              <a:t>Définir un modèle de montage de projet </a:t>
            </a:r>
          </a:p>
        </p:txBody>
      </p:sp>
      <p:sp>
        <p:nvSpPr>
          <p:cNvPr id="32" name="Rectangle 31">
            <a:extLst>
              <a:ext uri="{FF2B5EF4-FFF2-40B4-BE49-F238E27FC236}">
                <a16:creationId xmlns:a16="http://schemas.microsoft.com/office/drawing/2014/main" id="{86039F58-5594-4D63-ADFE-FC22E784B18A}"/>
              </a:ext>
            </a:extLst>
          </p:cNvPr>
          <p:cNvSpPr/>
          <p:nvPr/>
        </p:nvSpPr>
        <p:spPr>
          <a:xfrm>
            <a:off x="5555590" y="5187647"/>
            <a:ext cx="4716874" cy="375552"/>
          </a:xfrm>
          <a:prstGeom prst="rect">
            <a:avLst/>
          </a:prstGeom>
        </p:spPr>
        <p:txBody>
          <a:bodyPr wrap="square">
            <a:spAutoFit/>
          </a:bodyPr>
          <a:lstStyle/>
          <a:p>
            <a:pPr lvl="0">
              <a:lnSpc>
                <a:spcPct val="107000"/>
              </a:lnSpc>
            </a:pPr>
            <a:r>
              <a:rPr lang="fr-FR" dirty="0">
                <a:solidFill>
                  <a:srgbClr val="000000"/>
                </a:solidFill>
                <a:latin typeface="+mj-lt"/>
                <a:ea typeface="Calibri" panose="020F0502020204030204" pitchFamily="34" charset="0"/>
                <a:cs typeface="Times New Roman" panose="02020603050405020304" pitchFamily="18" charset="0"/>
              </a:rPr>
              <a:t>4</a:t>
            </a:r>
            <a:r>
              <a:rPr lang="fr-FR" sz="1600" dirty="0">
                <a:solidFill>
                  <a:srgbClr val="000000"/>
                </a:solidFill>
                <a:latin typeface="+mj-lt"/>
                <a:ea typeface="Calibri" panose="020F0502020204030204" pitchFamily="34" charset="0"/>
                <a:cs typeface="Times New Roman" panose="02020603050405020304" pitchFamily="18" charset="0"/>
              </a:rPr>
              <a:t>. </a:t>
            </a:r>
            <a:r>
              <a:rPr lang="fr-FR" sz="1400" dirty="0">
                <a:solidFill>
                  <a:srgbClr val="000000"/>
                </a:solidFill>
                <a:latin typeface="+mj-lt"/>
                <a:ea typeface="Calibri" panose="020F0502020204030204" pitchFamily="34" charset="0"/>
                <a:cs typeface="Times New Roman" panose="02020603050405020304" pitchFamily="18" charset="0"/>
              </a:rPr>
              <a:t>Définir et construire le projet de vie sociale et partagée</a:t>
            </a:r>
            <a:endParaRPr lang="fr-FR" sz="1400" dirty="0">
              <a:latin typeface="+mj-lt"/>
            </a:endParaRPr>
          </a:p>
        </p:txBody>
      </p:sp>
      <p:sp>
        <p:nvSpPr>
          <p:cNvPr id="54" name="Rectangle 53">
            <a:extLst>
              <a:ext uri="{FF2B5EF4-FFF2-40B4-BE49-F238E27FC236}">
                <a16:creationId xmlns:a16="http://schemas.microsoft.com/office/drawing/2014/main" id="{E50EDC3F-46A2-4766-A7E9-255754DBDBB7}"/>
              </a:ext>
            </a:extLst>
          </p:cNvPr>
          <p:cNvSpPr/>
          <p:nvPr/>
        </p:nvSpPr>
        <p:spPr>
          <a:xfrm>
            <a:off x="1654444" y="5319120"/>
            <a:ext cx="2073664" cy="369332"/>
          </a:xfrm>
          <a:prstGeom prst="rect">
            <a:avLst/>
          </a:prstGeom>
        </p:spPr>
        <p:txBody>
          <a:bodyPr wrap="square">
            <a:spAutoFit/>
          </a:bodyPr>
          <a:lstStyle/>
          <a:p>
            <a:r>
              <a:rPr lang="fr-FR" dirty="0">
                <a:solidFill>
                  <a:srgbClr val="000000"/>
                </a:solidFill>
                <a:latin typeface="+mj-lt"/>
                <a:ea typeface="Calibri" panose="020F0502020204030204" pitchFamily="34" charset="0"/>
                <a:cs typeface="Times New Roman" panose="02020603050405020304" pitchFamily="18" charset="0"/>
              </a:rPr>
              <a:t>5</a:t>
            </a:r>
            <a:r>
              <a:rPr lang="fr-FR" sz="1600" dirty="0">
                <a:solidFill>
                  <a:srgbClr val="000000"/>
                </a:solidFill>
                <a:latin typeface="+mj-lt"/>
                <a:ea typeface="Calibri" panose="020F0502020204030204" pitchFamily="34" charset="0"/>
                <a:cs typeface="Times New Roman" panose="02020603050405020304" pitchFamily="18" charset="0"/>
              </a:rPr>
              <a:t>. </a:t>
            </a:r>
            <a:r>
              <a:rPr lang="fr-FR" sz="1400" dirty="0">
                <a:solidFill>
                  <a:srgbClr val="000000"/>
                </a:solidFill>
                <a:latin typeface="+mj-lt"/>
                <a:ea typeface="Calibri" panose="020F0502020204030204" pitchFamily="34" charset="0"/>
                <a:cs typeface="Times New Roman" panose="02020603050405020304" pitchFamily="18" charset="0"/>
              </a:rPr>
              <a:t>Programmer le projet </a:t>
            </a:r>
            <a:endParaRPr lang="fr-FR" sz="1400" dirty="0">
              <a:latin typeface="+mj-lt"/>
            </a:endParaRPr>
          </a:p>
        </p:txBody>
      </p:sp>
      <p:sp>
        <p:nvSpPr>
          <p:cNvPr id="55" name="Forme libre : forme 54">
            <a:extLst>
              <a:ext uri="{FF2B5EF4-FFF2-40B4-BE49-F238E27FC236}">
                <a16:creationId xmlns:a16="http://schemas.microsoft.com/office/drawing/2014/main" id="{C8747B7B-BD5C-4031-89E0-CF00243B566C}"/>
              </a:ext>
            </a:extLst>
          </p:cNvPr>
          <p:cNvSpPr/>
          <p:nvPr/>
        </p:nvSpPr>
        <p:spPr>
          <a:xfrm>
            <a:off x="335360" y="2234397"/>
            <a:ext cx="3700007" cy="757242"/>
          </a:xfrm>
          <a:custGeom>
            <a:avLst/>
            <a:gdLst>
              <a:gd name="connsiteX0" fmla="*/ 138380 w 3415039"/>
              <a:gd name="connsiteY0" fmla="*/ 525550 h 817497"/>
              <a:gd name="connsiteX1" fmla="*/ 108883 w 3415039"/>
              <a:gd name="connsiteY1" fmla="*/ 73266 h 817497"/>
              <a:gd name="connsiteX2" fmla="*/ 1593554 w 3415039"/>
              <a:gd name="connsiteY2" fmla="*/ 4440 h 817497"/>
              <a:gd name="connsiteX3" fmla="*/ 3255206 w 3415039"/>
              <a:gd name="connsiteY3" fmla="*/ 112595 h 817497"/>
              <a:gd name="connsiteX4" fmla="*/ 3117554 w 3415039"/>
              <a:gd name="connsiteY4" fmla="*/ 623872 h 817497"/>
              <a:gd name="connsiteX5" fmla="*/ 1210096 w 3415039"/>
              <a:gd name="connsiteY5" fmla="*/ 810685 h 817497"/>
              <a:gd name="connsiteX6" fmla="*/ 344857 w 3415039"/>
              <a:gd name="connsiteY6" fmla="*/ 751692 h 817497"/>
              <a:gd name="connsiteX7" fmla="*/ 138380 w 3415039"/>
              <a:gd name="connsiteY7" fmla="*/ 525550 h 81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039" h="817497">
                <a:moveTo>
                  <a:pt x="138380" y="525550"/>
                </a:moveTo>
                <a:cubicBezTo>
                  <a:pt x="99051" y="412479"/>
                  <a:pt x="-133646" y="160118"/>
                  <a:pt x="108883" y="73266"/>
                </a:cubicBezTo>
                <a:cubicBezTo>
                  <a:pt x="351412" y="-13586"/>
                  <a:pt x="1069167" y="-2115"/>
                  <a:pt x="1593554" y="4440"/>
                </a:cubicBezTo>
                <a:cubicBezTo>
                  <a:pt x="2117941" y="10995"/>
                  <a:pt x="3001206" y="9356"/>
                  <a:pt x="3255206" y="112595"/>
                </a:cubicBezTo>
                <a:cubicBezTo>
                  <a:pt x="3509206" y="215834"/>
                  <a:pt x="3458406" y="507524"/>
                  <a:pt x="3117554" y="623872"/>
                </a:cubicBezTo>
                <a:cubicBezTo>
                  <a:pt x="2776702" y="740220"/>
                  <a:pt x="1672212" y="789382"/>
                  <a:pt x="1210096" y="810685"/>
                </a:cubicBezTo>
                <a:cubicBezTo>
                  <a:pt x="747980" y="831988"/>
                  <a:pt x="526754" y="800853"/>
                  <a:pt x="344857" y="751692"/>
                </a:cubicBezTo>
                <a:cubicBezTo>
                  <a:pt x="162960" y="702531"/>
                  <a:pt x="177709" y="638621"/>
                  <a:pt x="138380" y="52555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B91F1230-F922-426C-BB50-74221C37C36A}"/>
              </a:ext>
            </a:extLst>
          </p:cNvPr>
          <p:cNvSpPr/>
          <p:nvPr/>
        </p:nvSpPr>
        <p:spPr>
          <a:xfrm>
            <a:off x="479561" y="2273415"/>
            <a:ext cx="3363207" cy="609013"/>
          </a:xfrm>
          <a:prstGeom prst="rect">
            <a:avLst/>
          </a:prstGeom>
        </p:spPr>
        <p:txBody>
          <a:bodyPr wrap="square">
            <a:spAutoFit/>
          </a:bodyPr>
          <a:lstStyle/>
          <a:p>
            <a:pPr lvl="0">
              <a:lnSpc>
                <a:spcPct val="107000"/>
              </a:lnSpc>
            </a:pPr>
            <a:r>
              <a:rPr lang="fr-FR" dirty="0">
                <a:solidFill>
                  <a:srgbClr val="000000"/>
                </a:solidFill>
                <a:latin typeface="+mj-lt"/>
                <a:ea typeface="Calibri" panose="020F0502020204030204" pitchFamily="34" charset="0"/>
                <a:cs typeface="Times New Roman" panose="02020603050405020304" pitchFamily="18" charset="0"/>
              </a:rPr>
              <a:t>1</a:t>
            </a:r>
            <a:r>
              <a:rPr lang="fr-FR" sz="1600" dirty="0">
                <a:solidFill>
                  <a:srgbClr val="000000"/>
                </a:solidFill>
                <a:latin typeface="+mj-lt"/>
                <a:ea typeface="Calibri" panose="020F0502020204030204" pitchFamily="34" charset="0"/>
                <a:cs typeface="Times New Roman" panose="02020603050405020304" pitchFamily="18" charset="0"/>
              </a:rPr>
              <a:t>. </a:t>
            </a:r>
            <a:r>
              <a:rPr lang="fr-FR" sz="1400" dirty="0">
                <a:solidFill>
                  <a:srgbClr val="000000"/>
                </a:solidFill>
                <a:latin typeface="+mj-lt"/>
                <a:ea typeface="Calibri" panose="020F0502020204030204" pitchFamily="34" charset="0"/>
                <a:cs typeface="Times New Roman" panose="02020603050405020304" pitchFamily="18" charset="0"/>
              </a:rPr>
              <a:t>Confirmer l’opportunité de mettre en œuvre un projet de vie sociale et partagée</a:t>
            </a:r>
          </a:p>
        </p:txBody>
      </p:sp>
      <p:sp>
        <p:nvSpPr>
          <p:cNvPr id="57" name="Forme libre : forme 56">
            <a:extLst>
              <a:ext uri="{FF2B5EF4-FFF2-40B4-BE49-F238E27FC236}">
                <a16:creationId xmlns:a16="http://schemas.microsoft.com/office/drawing/2014/main" id="{B8E78C4C-554F-4E2A-984E-394F5A3E6187}"/>
              </a:ext>
            </a:extLst>
          </p:cNvPr>
          <p:cNvSpPr/>
          <p:nvPr/>
        </p:nvSpPr>
        <p:spPr>
          <a:xfrm>
            <a:off x="3953691" y="2433748"/>
            <a:ext cx="879566" cy="17417"/>
          </a:xfrm>
          <a:custGeom>
            <a:avLst/>
            <a:gdLst>
              <a:gd name="connsiteX0" fmla="*/ 0 w 879566"/>
              <a:gd name="connsiteY0" fmla="*/ 17417 h 17417"/>
              <a:gd name="connsiteX1" fmla="*/ 679269 w 879566"/>
              <a:gd name="connsiteY1" fmla="*/ 0 h 17417"/>
              <a:gd name="connsiteX2" fmla="*/ 879566 w 879566"/>
              <a:gd name="connsiteY2" fmla="*/ 17417 h 17417"/>
            </a:gdLst>
            <a:ahLst/>
            <a:cxnLst>
              <a:cxn ang="0">
                <a:pos x="connsiteX0" y="connsiteY0"/>
              </a:cxn>
              <a:cxn ang="0">
                <a:pos x="connsiteX1" y="connsiteY1"/>
              </a:cxn>
              <a:cxn ang="0">
                <a:pos x="connsiteX2" y="connsiteY2"/>
              </a:cxn>
            </a:cxnLst>
            <a:rect l="l" t="t" r="r" b="b"/>
            <a:pathLst>
              <a:path w="879566" h="17417">
                <a:moveTo>
                  <a:pt x="0" y="17417"/>
                </a:moveTo>
                <a:lnTo>
                  <a:pt x="679269" y="0"/>
                </a:lnTo>
                <a:cubicBezTo>
                  <a:pt x="825863" y="0"/>
                  <a:pt x="852714" y="8708"/>
                  <a:pt x="879566" y="17417"/>
                </a:cubicBezTo>
              </a:path>
            </a:pathLst>
          </a:custGeom>
          <a:noFill/>
          <a:ln w="1905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 forme 57">
            <a:extLst>
              <a:ext uri="{FF2B5EF4-FFF2-40B4-BE49-F238E27FC236}">
                <a16:creationId xmlns:a16="http://schemas.microsoft.com/office/drawing/2014/main" id="{D8766653-2137-4F96-88DE-11A41A51B793}"/>
              </a:ext>
            </a:extLst>
          </p:cNvPr>
          <p:cNvSpPr/>
          <p:nvPr/>
        </p:nvSpPr>
        <p:spPr>
          <a:xfrm>
            <a:off x="7959634" y="2491356"/>
            <a:ext cx="940526" cy="116563"/>
          </a:xfrm>
          <a:custGeom>
            <a:avLst/>
            <a:gdLst>
              <a:gd name="connsiteX0" fmla="*/ 0 w 940526"/>
              <a:gd name="connsiteY0" fmla="*/ 3352 h 116563"/>
              <a:gd name="connsiteX1" fmla="*/ 374469 w 940526"/>
              <a:gd name="connsiteY1" fmla="*/ 3352 h 116563"/>
              <a:gd name="connsiteX2" fmla="*/ 818606 w 940526"/>
              <a:gd name="connsiteY2" fmla="*/ 38186 h 116563"/>
              <a:gd name="connsiteX3" fmla="*/ 940526 w 940526"/>
              <a:gd name="connsiteY3" fmla="*/ 116563 h 116563"/>
            </a:gdLst>
            <a:ahLst/>
            <a:cxnLst>
              <a:cxn ang="0">
                <a:pos x="connsiteX0" y="connsiteY0"/>
              </a:cxn>
              <a:cxn ang="0">
                <a:pos x="connsiteX1" y="connsiteY1"/>
              </a:cxn>
              <a:cxn ang="0">
                <a:pos x="connsiteX2" y="connsiteY2"/>
              </a:cxn>
              <a:cxn ang="0">
                <a:pos x="connsiteX3" y="connsiteY3"/>
              </a:cxn>
            </a:cxnLst>
            <a:rect l="l" t="t" r="r" b="b"/>
            <a:pathLst>
              <a:path w="940526" h="116563">
                <a:moveTo>
                  <a:pt x="0" y="3352"/>
                </a:moveTo>
                <a:cubicBezTo>
                  <a:pt x="119017" y="449"/>
                  <a:pt x="238035" y="-2454"/>
                  <a:pt x="374469" y="3352"/>
                </a:cubicBezTo>
                <a:cubicBezTo>
                  <a:pt x="510903" y="9158"/>
                  <a:pt x="724263" y="19318"/>
                  <a:pt x="818606" y="38186"/>
                </a:cubicBezTo>
                <a:cubicBezTo>
                  <a:pt x="912949" y="57054"/>
                  <a:pt x="926737" y="86808"/>
                  <a:pt x="940526" y="116563"/>
                </a:cubicBezTo>
              </a:path>
            </a:pathLst>
          </a:custGeom>
          <a:noFill/>
          <a:ln w="1905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51A584CB-E5FB-4556-ABB8-05AC3D6E5E56}"/>
              </a:ext>
            </a:extLst>
          </p:cNvPr>
          <p:cNvSpPr/>
          <p:nvPr/>
        </p:nvSpPr>
        <p:spPr>
          <a:xfrm>
            <a:off x="10064290" y="3365565"/>
            <a:ext cx="1849784" cy="2045688"/>
          </a:xfrm>
          <a:custGeom>
            <a:avLst/>
            <a:gdLst>
              <a:gd name="connsiteX0" fmla="*/ 1959429 w 2169183"/>
              <a:gd name="connsiteY0" fmla="*/ 0 h 2402712"/>
              <a:gd name="connsiteX1" fmla="*/ 2168435 w 2169183"/>
              <a:gd name="connsiteY1" fmla="*/ 757646 h 2402712"/>
              <a:gd name="connsiteX2" fmla="*/ 2011680 w 2169183"/>
              <a:gd name="connsiteY2" fmla="*/ 1567543 h 2402712"/>
              <a:gd name="connsiteX3" fmla="*/ 1584960 w 2169183"/>
              <a:gd name="connsiteY3" fmla="*/ 2124892 h 2402712"/>
              <a:gd name="connsiteX4" fmla="*/ 705395 w 2169183"/>
              <a:gd name="connsiteY4" fmla="*/ 2368732 h 2402712"/>
              <a:gd name="connsiteX5" fmla="*/ 0 w 2169183"/>
              <a:gd name="connsiteY5" fmla="*/ 2394857 h 24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183" h="2402712">
                <a:moveTo>
                  <a:pt x="1959429" y="0"/>
                </a:moveTo>
                <a:cubicBezTo>
                  <a:pt x="2059578" y="248194"/>
                  <a:pt x="2159727" y="496389"/>
                  <a:pt x="2168435" y="757646"/>
                </a:cubicBezTo>
                <a:cubicBezTo>
                  <a:pt x="2177143" y="1018903"/>
                  <a:pt x="2108926" y="1339669"/>
                  <a:pt x="2011680" y="1567543"/>
                </a:cubicBezTo>
                <a:cubicBezTo>
                  <a:pt x="1914434" y="1795417"/>
                  <a:pt x="1802674" y="1991361"/>
                  <a:pt x="1584960" y="2124892"/>
                </a:cubicBezTo>
                <a:cubicBezTo>
                  <a:pt x="1367246" y="2258423"/>
                  <a:pt x="969555" y="2323738"/>
                  <a:pt x="705395" y="2368732"/>
                </a:cubicBezTo>
                <a:cubicBezTo>
                  <a:pt x="441235" y="2413726"/>
                  <a:pt x="220617" y="2404291"/>
                  <a:pt x="0" y="2394857"/>
                </a:cubicBezTo>
              </a:path>
            </a:pathLst>
          </a:custGeom>
          <a:noFill/>
          <a:ln w="1905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E2BDEF2A-F6A3-4932-B70D-07025FED88DE}"/>
              </a:ext>
            </a:extLst>
          </p:cNvPr>
          <p:cNvSpPr/>
          <p:nvPr/>
        </p:nvSpPr>
        <p:spPr>
          <a:xfrm>
            <a:off x="3922164" y="5411253"/>
            <a:ext cx="1236617" cy="78378"/>
          </a:xfrm>
          <a:custGeom>
            <a:avLst/>
            <a:gdLst>
              <a:gd name="connsiteX0" fmla="*/ 1236617 w 1236617"/>
              <a:gd name="connsiteY0" fmla="*/ 0 h 78378"/>
              <a:gd name="connsiteX1" fmla="*/ 949234 w 1236617"/>
              <a:gd name="connsiteY1" fmla="*/ 26126 h 78378"/>
              <a:gd name="connsiteX2" fmla="*/ 539932 w 1236617"/>
              <a:gd name="connsiteY2" fmla="*/ 60960 h 78378"/>
              <a:gd name="connsiteX3" fmla="*/ 0 w 1236617"/>
              <a:gd name="connsiteY3" fmla="*/ 78378 h 78378"/>
            </a:gdLst>
            <a:ahLst/>
            <a:cxnLst>
              <a:cxn ang="0">
                <a:pos x="connsiteX0" y="connsiteY0"/>
              </a:cxn>
              <a:cxn ang="0">
                <a:pos x="connsiteX1" y="connsiteY1"/>
              </a:cxn>
              <a:cxn ang="0">
                <a:pos x="connsiteX2" y="connsiteY2"/>
              </a:cxn>
              <a:cxn ang="0">
                <a:pos x="connsiteX3" y="connsiteY3"/>
              </a:cxn>
            </a:cxnLst>
            <a:rect l="l" t="t" r="r" b="b"/>
            <a:pathLst>
              <a:path w="1236617" h="78378">
                <a:moveTo>
                  <a:pt x="1236617" y="0"/>
                </a:moveTo>
                <a:lnTo>
                  <a:pt x="949234" y="26126"/>
                </a:lnTo>
                <a:cubicBezTo>
                  <a:pt x="833120" y="36286"/>
                  <a:pt x="698138" y="52251"/>
                  <a:pt x="539932" y="60960"/>
                </a:cubicBezTo>
                <a:cubicBezTo>
                  <a:pt x="381726" y="69669"/>
                  <a:pt x="190863" y="74023"/>
                  <a:pt x="0" y="78378"/>
                </a:cubicBezTo>
              </a:path>
            </a:pathLst>
          </a:custGeom>
          <a:noFill/>
          <a:ln w="1905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814B7E69-C23C-45DC-89EB-A6149379108D}"/>
              </a:ext>
            </a:extLst>
          </p:cNvPr>
          <p:cNvSpPr txBox="1"/>
          <p:nvPr/>
        </p:nvSpPr>
        <p:spPr>
          <a:xfrm>
            <a:off x="479561" y="3034875"/>
            <a:ext cx="4095088" cy="954107"/>
          </a:xfrm>
          <a:prstGeom prst="rect">
            <a:avLst/>
          </a:prstGeom>
          <a:noFill/>
        </p:spPr>
        <p:txBody>
          <a:bodyPr wrap="square" rtlCol="0">
            <a:spAutoFit/>
          </a:bodyPr>
          <a:lstStyle/>
          <a:p>
            <a:pPr marL="285750" indent="-285750">
              <a:buFont typeface="Wingdings" panose="05000000000000000000" pitchFamily="2" charset="2"/>
              <a:buChar char="à"/>
            </a:pPr>
            <a:r>
              <a:rPr lang="fr-FR" sz="1400" dirty="0">
                <a:solidFill>
                  <a:srgbClr val="000000"/>
                </a:solidFill>
                <a:sym typeface="Wingdings" panose="05000000000000000000" pitchFamily="2" charset="2"/>
              </a:rPr>
              <a:t>Intérêt d’un habitat partagé et non « classique »</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Définir le public cible</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Mobiliser les habitants : sont-ils prêts à porter un tel projet ? </a:t>
            </a:r>
            <a:endParaRPr lang="fr-FR" sz="1400" dirty="0">
              <a:solidFill>
                <a:srgbClr val="000000"/>
              </a:solidFill>
            </a:endParaRPr>
          </a:p>
        </p:txBody>
      </p:sp>
      <p:sp>
        <p:nvSpPr>
          <p:cNvPr id="62" name="ZoneTexte 61">
            <a:extLst>
              <a:ext uri="{FF2B5EF4-FFF2-40B4-BE49-F238E27FC236}">
                <a16:creationId xmlns:a16="http://schemas.microsoft.com/office/drawing/2014/main" id="{802ECACE-34E7-43E8-9536-50BD5F9EE13F}"/>
              </a:ext>
            </a:extLst>
          </p:cNvPr>
          <p:cNvSpPr txBox="1"/>
          <p:nvPr/>
        </p:nvSpPr>
        <p:spPr>
          <a:xfrm>
            <a:off x="4964726" y="3278808"/>
            <a:ext cx="4006575" cy="738664"/>
          </a:xfrm>
          <a:prstGeom prst="rect">
            <a:avLst/>
          </a:prstGeom>
          <a:noFill/>
        </p:spPr>
        <p:txBody>
          <a:bodyPr wrap="square" rtlCol="0">
            <a:spAutoFit/>
          </a:bodyPr>
          <a:lstStyle/>
          <a:p>
            <a:pPr marL="285750" indent="-285750">
              <a:buFont typeface="Wingdings" panose="05000000000000000000" pitchFamily="2" charset="2"/>
              <a:buChar char="à"/>
            </a:pPr>
            <a:r>
              <a:rPr lang="fr-FR" sz="1400" dirty="0">
                <a:solidFill>
                  <a:srgbClr val="000000"/>
                </a:solidFill>
                <a:sym typeface="Wingdings" panose="05000000000000000000" pitchFamily="2" charset="2"/>
              </a:rPr>
              <a:t>Associer les partenaires</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Définir les modalités d’association des habitants </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Identifier les porteurs de projet potentiels</a:t>
            </a:r>
          </a:p>
        </p:txBody>
      </p:sp>
      <p:sp>
        <p:nvSpPr>
          <p:cNvPr id="63" name="ZoneTexte 62">
            <a:extLst>
              <a:ext uri="{FF2B5EF4-FFF2-40B4-BE49-F238E27FC236}">
                <a16:creationId xmlns:a16="http://schemas.microsoft.com/office/drawing/2014/main" id="{97BE4139-9B9E-4252-A527-42D1E249ACF1}"/>
              </a:ext>
            </a:extLst>
          </p:cNvPr>
          <p:cNvSpPr txBox="1"/>
          <p:nvPr/>
        </p:nvSpPr>
        <p:spPr>
          <a:xfrm>
            <a:off x="9145766" y="3494251"/>
            <a:ext cx="2736304" cy="738664"/>
          </a:xfrm>
          <a:prstGeom prst="rect">
            <a:avLst/>
          </a:prstGeom>
          <a:noFill/>
        </p:spPr>
        <p:txBody>
          <a:bodyPr wrap="square" rtlCol="0">
            <a:spAutoFit/>
          </a:bodyPr>
          <a:lstStyle/>
          <a:p>
            <a:pPr marL="285750" indent="-285750">
              <a:buFont typeface="Wingdings" panose="05000000000000000000" pitchFamily="2" charset="2"/>
              <a:buChar char="à"/>
            </a:pPr>
            <a:r>
              <a:rPr lang="fr-FR" sz="1400" dirty="0">
                <a:solidFill>
                  <a:srgbClr val="000000"/>
                </a:solidFill>
                <a:sym typeface="Wingdings" panose="05000000000000000000" pitchFamily="2" charset="2"/>
              </a:rPr>
              <a:t>Définir le montage juridique </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Définir le montage économique</a:t>
            </a:r>
            <a:endParaRPr lang="fr-FR" sz="1400" dirty="0">
              <a:solidFill>
                <a:srgbClr val="000000"/>
              </a:solidFill>
            </a:endParaRPr>
          </a:p>
        </p:txBody>
      </p:sp>
      <p:sp>
        <p:nvSpPr>
          <p:cNvPr id="64" name="ZoneTexte 63">
            <a:extLst>
              <a:ext uri="{FF2B5EF4-FFF2-40B4-BE49-F238E27FC236}">
                <a16:creationId xmlns:a16="http://schemas.microsoft.com/office/drawing/2014/main" id="{41DFCA84-5ADB-4FEC-A077-696C7B1CC8AD}"/>
              </a:ext>
            </a:extLst>
          </p:cNvPr>
          <p:cNvSpPr txBox="1"/>
          <p:nvPr/>
        </p:nvSpPr>
        <p:spPr>
          <a:xfrm>
            <a:off x="5419264" y="5786680"/>
            <a:ext cx="5114799" cy="738664"/>
          </a:xfrm>
          <a:prstGeom prst="rect">
            <a:avLst/>
          </a:prstGeom>
          <a:noFill/>
        </p:spPr>
        <p:txBody>
          <a:bodyPr wrap="square" rtlCol="0">
            <a:spAutoFit/>
          </a:bodyPr>
          <a:lstStyle/>
          <a:p>
            <a:pPr marL="285750" indent="-285750">
              <a:buFont typeface="Wingdings" panose="05000000000000000000" pitchFamily="2" charset="2"/>
              <a:buChar char="à"/>
            </a:pPr>
            <a:r>
              <a:rPr lang="fr-FR" sz="1400" dirty="0">
                <a:solidFill>
                  <a:srgbClr val="000000"/>
                </a:solidFill>
                <a:sym typeface="Wingdings" panose="05000000000000000000" pitchFamily="2" charset="2"/>
              </a:rPr>
              <a:t>Définir les premières orientations sur la définition des espaces </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Prévoir un projet qui soit évolutif</a:t>
            </a:r>
          </a:p>
          <a:p>
            <a:endParaRPr lang="fr-FR" sz="1400" dirty="0">
              <a:solidFill>
                <a:srgbClr val="000000"/>
              </a:solidFill>
            </a:endParaRPr>
          </a:p>
        </p:txBody>
      </p:sp>
      <p:sp>
        <p:nvSpPr>
          <p:cNvPr id="65" name="ZoneTexte 64">
            <a:extLst>
              <a:ext uri="{FF2B5EF4-FFF2-40B4-BE49-F238E27FC236}">
                <a16:creationId xmlns:a16="http://schemas.microsoft.com/office/drawing/2014/main" id="{F7AD8AB6-483E-469D-9DDB-FBCE32163E56}"/>
              </a:ext>
            </a:extLst>
          </p:cNvPr>
          <p:cNvSpPr txBox="1"/>
          <p:nvPr/>
        </p:nvSpPr>
        <p:spPr>
          <a:xfrm>
            <a:off x="1415480" y="5787261"/>
            <a:ext cx="3325049" cy="954107"/>
          </a:xfrm>
          <a:prstGeom prst="rect">
            <a:avLst/>
          </a:prstGeom>
          <a:noFill/>
        </p:spPr>
        <p:txBody>
          <a:bodyPr wrap="square" rtlCol="0">
            <a:spAutoFit/>
          </a:bodyPr>
          <a:lstStyle/>
          <a:p>
            <a:pPr marL="285750" indent="-285750">
              <a:buFont typeface="Wingdings" panose="05000000000000000000" pitchFamily="2" charset="2"/>
              <a:buChar char="à"/>
            </a:pPr>
            <a:r>
              <a:rPr lang="fr-FR" sz="1400" dirty="0">
                <a:solidFill>
                  <a:srgbClr val="000000"/>
                </a:solidFill>
                <a:sym typeface="Wingdings" panose="05000000000000000000" pitchFamily="2" charset="2"/>
              </a:rPr>
              <a:t>Elaborer le cahier des charges</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Elaborer les études d’avant-projet</a:t>
            </a:r>
          </a:p>
          <a:p>
            <a:pPr marL="285750" indent="-285750">
              <a:buFont typeface="Wingdings" panose="05000000000000000000" pitchFamily="2" charset="2"/>
              <a:buChar char="à"/>
            </a:pPr>
            <a:r>
              <a:rPr lang="fr-FR" sz="1400" dirty="0">
                <a:solidFill>
                  <a:srgbClr val="000000"/>
                </a:solidFill>
                <a:sym typeface="Wingdings" panose="05000000000000000000" pitchFamily="2" charset="2"/>
              </a:rPr>
              <a:t>Faire les demandes de permis de construire</a:t>
            </a:r>
            <a:endParaRPr lang="fr-FR" sz="1400" dirty="0">
              <a:solidFill>
                <a:srgbClr val="000000"/>
              </a:solidFill>
            </a:endParaRPr>
          </a:p>
        </p:txBody>
      </p:sp>
      <p:sp>
        <p:nvSpPr>
          <p:cNvPr id="66" name="Forme libre : forme 65">
            <a:extLst>
              <a:ext uri="{FF2B5EF4-FFF2-40B4-BE49-F238E27FC236}">
                <a16:creationId xmlns:a16="http://schemas.microsoft.com/office/drawing/2014/main" id="{0EAEA40C-639D-4138-8676-6B9EF5CA62DA}"/>
              </a:ext>
            </a:extLst>
          </p:cNvPr>
          <p:cNvSpPr/>
          <p:nvPr/>
        </p:nvSpPr>
        <p:spPr>
          <a:xfrm>
            <a:off x="277926" y="5350025"/>
            <a:ext cx="882781" cy="210289"/>
          </a:xfrm>
          <a:custGeom>
            <a:avLst/>
            <a:gdLst>
              <a:gd name="connsiteX0" fmla="*/ 687977 w 687977"/>
              <a:gd name="connsiteY0" fmla="*/ 199121 h 210289"/>
              <a:gd name="connsiteX1" fmla="*/ 444137 w 687977"/>
              <a:gd name="connsiteY1" fmla="*/ 190413 h 210289"/>
              <a:gd name="connsiteX2" fmla="*/ 304800 w 687977"/>
              <a:gd name="connsiteY2" fmla="*/ 16241 h 210289"/>
              <a:gd name="connsiteX3" fmla="*/ 0 w 687977"/>
              <a:gd name="connsiteY3" fmla="*/ 7533 h 210289"/>
              <a:gd name="connsiteX4" fmla="*/ 0 w 687977"/>
              <a:gd name="connsiteY4" fmla="*/ 7533 h 210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77" h="210289">
                <a:moveTo>
                  <a:pt x="687977" y="199121"/>
                </a:moveTo>
                <a:cubicBezTo>
                  <a:pt x="597988" y="210007"/>
                  <a:pt x="508000" y="220893"/>
                  <a:pt x="444137" y="190413"/>
                </a:cubicBezTo>
                <a:cubicBezTo>
                  <a:pt x="380274" y="159933"/>
                  <a:pt x="378823" y="46721"/>
                  <a:pt x="304800" y="16241"/>
                </a:cubicBezTo>
                <a:cubicBezTo>
                  <a:pt x="230777" y="-14239"/>
                  <a:pt x="0" y="7533"/>
                  <a:pt x="0" y="7533"/>
                </a:cubicBezTo>
                <a:lnTo>
                  <a:pt x="0" y="7533"/>
                </a:lnTo>
              </a:path>
            </a:pathLst>
          </a:custGeom>
          <a:noFill/>
          <a:ln w="1905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avec flèche 66">
            <a:extLst>
              <a:ext uri="{FF2B5EF4-FFF2-40B4-BE49-F238E27FC236}">
                <a16:creationId xmlns:a16="http://schemas.microsoft.com/office/drawing/2014/main" id="{85F8E78C-2021-40D6-A2AE-D3B08D555C6B}"/>
              </a:ext>
            </a:extLst>
          </p:cNvPr>
          <p:cNvCxnSpPr>
            <a:cxnSpLocks/>
          </p:cNvCxnSpPr>
          <p:nvPr/>
        </p:nvCxnSpPr>
        <p:spPr>
          <a:xfrm flipH="1">
            <a:off x="191344" y="5350025"/>
            <a:ext cx="2637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6B6D43CC-253D-4428-B1CB-CB3D90EFAFCD}"/>
              </a:ext>
            </a:extLst>
          </p:cNvPr>
          <p:cNvSpPr txBox="1"/>
          <p:nvPr/>
        </p:nvSpPr>
        <p:spPr>
          <a:xfrm>
            <a:off x="3191499" y="1878679"/>
            <a:ext cx="1717048"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solidFill>
                  <a:schemeClr val="bg1"/>
                </a:solidFill>
                <a:highlight>
                  <a:srgbClr val="00628A"/>
                </a:highlight>
                <a:sym typeface="Wingdings" panose="05000000000000000000" pitchFamily="2" charset="2"/>
              </a:rPr>
              <a:t>Mission ANCT</a:t>
            </a:r>
            <a:endParaRPr lang="fr-FR" sz="1400" b="1" dirty="0">
              <a:solidFill>
                <a:schemeClr val="bg1"/>
              </a:solidFill>
              <a:highlight>
                <a:srgbClr val="00628A"/>
              </a:highlight>
            </a:endParaRPr>
          </a:p>
        </p:txBody>
      </p:sp>
      <p:sp>
        <p:nvSpPr>
          <p:cNvPr id="69" name="ZoneTexte 68">
            <a:extLst>
              <a:ext uri="{FF2B5EF4-FFF2-40B4-BE49-F238E27FC236}">
                <a16:creationId xmlns:a16="http://schemas.microsoft.com/office/drawing/2014/main" id="{AE120782-3CC4-42FD-B6C1-994BE3004C1A}"/>
              </a:ext>
            </a:extLst>
          </p:cNvPr>
          <p:cNvSpPr txBox="1"/>
          <p:nvPr/>
        </p:nvSpPr>
        <p:spPr>
          <a:xfrm>
            <a:off x="3563543" y="2124823"/>
            <a:ext cx="486480"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fr-FR" sz="2400" dirty="0">
                <a:solidFill>
                  <a:srgbClr val="000000"/>
                </a:solidFill>
              </a:rPr>
              <a:t> </a:t>
            </a:r>
          </a:p>
        </p:txBody>
      </p:sp>
      <p:sp>
        <p:nvSpPr>
          <p:cNvPr id="70" name="ZoneTexte 28">
            <a:extLst>
              <a:ext uri="{FF2B5EF4-FFF2-40B4-BE49-F238E27FC236}">
                <a16:creationId xmlns:a16="http://schemas.microsoft.com/office/drawing/2014/main" id="{AD6C2564-3582-44A0-9749-BE899241CEDC}"/>
              </a:ext>
            </a:extLst>
          </p:cNvPr>
          <p:cNvSpPr txBox="1"/>
          <p:nvPr/>
        </p:nvSpPr>
        <p:spPr>
          <a:xfrm>
            <a:off x="7733600" y="2066768"/>
            <a:ext cx="1717048"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solidFill>
                  <a:schemeClr val="bg1"/>
                </a:solidFill>
                <a:highlight>
                  <a:srgbClr val="00628A"/>
                </a:highlight>
                <a:sym typeface="Wingdings" panose="05000000000000000000" pitchFamily="2" charset="2"/>
              </a:rPr>
              <a:t>Mission ANCT</a:t>
            </a:r>
            <a:endParaRPr lang="fr-FR" sz="1400" b="1" dirty="0">
              <a:solidFill>
                <a:schemeClr val="bg1"/>
              </a:solidFill>
              <a:highlight>
                <a:srgbClr val="00628A"/>
              </a:highlight>
            </a:endParaRPr>
          </a:p>
        </p:txBody>
      </p:sp>
      <p:sp>
        <p:nvSpPr>
          <p:cNvPr id="71" name="ZoneTexte 29">
            <a:extLst>
              <a:ext uri="{FF2B5EF4-FFF2-40B4-BE49-F238E27FC236}">
                <a16:creationId xmlns:a16="http://schemas.microsoft.com/office/drawing/2014/main" id="{DEE8E35E-CE5A-4A9A-9B6E-C369A72ADF5E}"/>
              </a:ext>
            </a:extLst>
          </p:cNvPr>
          <p:cNvSpPr txBox="1"/>
          <p:nvPr/>
        </p:nvSpPr>
        <p:spPr>
          <a:xfrm>
            <a:off x="7448998" y="2004235"/>
            <a:ext cx="486480"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fr-FR" sz="2400" dirty="0">
                <a:solidFill>
                  <a:srgbClr val="000000"/>
                </a:solidFill>
              </a:rPr>
              <a:t> </a:t>
            </a:r>
          </a:p>
        </p:txBody>
      </p:sp>
    </p:spTree>
    <p:extLst>
      <p:ext uri="{BB962C8B-B14F-4D97-AF65-F5344CB8AC3E}">
        <p14:creationId xmlns:p14="http://schemas.microsoft.com/office/powerpoint/2010/main" val="15593400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1286</Words>
  <Application>Microsoft Office PowerPoint</Application>
  <PresentationFormat>Grand écran</PresentationFormat>
  <Paragraphs>170</Paragraphs>
  <Slides>11</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Calibri Light</vt:lpstr>
      <vt:lpstr>Candara</vt:lpstr>
      <vt:lpstr>Nunito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Joana Mourgues</dc:creator>
  <cp:lastModifiedBy>Marjorie Chol</cp:lastModifiedBy>
  <cp:revision>76</cp:revision>
  <dcterms:created xsi:type="dcterms:W3CDTF">2023-12-04T08:38:48Z</dcterms:created>
  <dcterms:modified xsi:type="dcterms:W3CDTF">2023-12-04T15:45:38Z</dcterms:modified>
</cp:coreProperties>
</file>